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08" r:id="rId1"/>
  </p:sldMasterIdLst>
  <p:notesMasterIdLst>
    <p:notesMasterId r:id="rId13"/>
  </p:notesMasterIdLst>
  <p:handoutMasterIdLst>
    <p:handoutMasterId r:id="rId14"/>
  </p:handoutMasterIdLst>
  <p:sldIdLst>
    <p:sldId id="256" r:id="rId2"/>
    <p:sldId id="266" r:id="rId3"/>
    <p:sldId id="267" r:id="rId4"/>
    <p:sldId id="257" r:id="rId5"/>
    <p:sldId id="259" r:id="rId6"/>
    <p:sldId id="258" r:id="rId7"/>
    <p:sldId id="260" r:id="rId8"/>
    <p:sldId id="262" r:id="rId9"/>
    <p:sldId id="263" r:id="rId10"/>
    <p:sldId id="268" r:id="rId11"/>
    <p:sldId id="264" r:id="rId12"/>
  </p:sldIdLst>
  <p:sldSz cx="12192000" cy="6858000"/>
  <p:notesSz cx="7102475" cy="1023302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26"/>
    <p:restoredTop sz="92011"/>
  </p:normalViewPr>
  <p:slideViewPr>
    <p:cSldViewPr snapToGrid="0" snapToObjects="1">
      <p:cViewPr varScale="1">
        <p:scale>
          <a:sx n="67" d="100"/>
          <a:sy n="67" d="100"/>
        </p:scale>
        <p:origin x="-804"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3077740" cy="511651"/>
          </a:xfrm>
          <a:prstGeom prst="rect">
            <a:avLst/>
          </a:prstGeom>
        </p:spPr>
        <p:txBody>
          <a:bodyPr vert="horz" lIns="99051" tIns="49525" rIns="99051" bIns="49525" rtlCol="0"/>
          <a:lstStyle>
            <a:lvl1pPr algn="l">
              <a:defRPr sz="1300"/>
            </a:lvl1pPr>
          </a:lstStyle>
          <a:p>
            <a:endParaRPr kumimoji="1" lang="ja-JP" altLang="en-US"/>
          </a:p>
        </p:txBody>
      </p:sp>
      <p:sp>
        <p:nvSpPr>
          <p:cNvPr id="3" name="日付プレースホルダー 2"/>
          <p:cNvSpPr>
            <a:spLocks noGrp="1"/>
          </p:cNvSpPr>
          <p:nvPr>
            <p:ph type="dt" sz="quarter" idx="1"/>
          </p:nvPr>
        </p:nvSpPr>
        <p:spPr>
          <a:xfrm>
            <a:off x="4023093" y="1"/>
            <a:ext cx="3077740" cy="511651"/>
          </a:xfrm>
          <a:prstGeom prst="rect">
            <a:avLst/>
          </a:prstGeom>
        </p:spPr>
        <p:txBody>
          <a:bodyPr vert="horz" lIns="99051" tIns="49525" rIns="99051" bIns="49525" rtlCol="0"/>
          <a:lstStyle>
            <a:lvl1pPr algn="r">
              <a:defRPr sz="1300"/>
            </a:lvl1pPr>
          </a:lstStyle>
          <a:p>
            <a:fld id="{0A84567C-D90D-4E43-B8F4-EC21C0E55D93}" type="datetimeFigureOut">
              <a:rPr kumimoji="1" lang="ja-JP" altLang="en-US" smtClean="0"/>
              <a:t>2017/1/8</a:t>
            </a:fld>
            <a:endParaRPr kumimoji="1" lang="ja-JP" altLang="en-US"/>
          </a:p>
        </p:txBody>
      </p:sp>
      <p:sp>
        <p:nvSpPr>
          <p:cNvPr id="4" name="フッター プレースホルダー 3"/>
          <p:cNvSpPr>
            <a:spLocks noGrp="1"/>
          </p:cNvSpPr>
          <p:nvPr>
            <p:ph type="ftr" sz="quarter" idx="2"/>
          </p:nvPr>
        </p:nvSpPr>
        <p:spPr>
          <a:xfrm>
            <a:off x="1" y="9719599"/>
            <a:ext cx="3077740" cy="511651"/>
          </a:xfrm>
          <a:prstGeom prst="rect">
            <a:avLst/>
          </a:prstGeom>
        </p:spPr>
        <p:txBody>
          <a:bodyPr vert="horz" lIns="99051" tIns="49525" rIns="99051" bIns="49525" rtlCol="0" anchor="b"/>
          <a:lstStyle>
            <a:lvl1pPr algn="l">
              <a:defRPr sz="1300"/>
            </a:lvl1pPr>
          </a:lstStyle>
          <a:p>
            <a:endParaRPr kumimoji="1" lang="ja-JP" altLang="en-US"/>
          </a:p>
        </p:txBody>
      </p:sp>
      <p:sp>
        <p:nvSpPr>
          <p:cNvPr id="5" name="スライド番号プレースホルダー 4"/>
          <p:cNvSpPr>
            <a:spLocks noGrp="1"/>
          </p:cNvSpPr>
          <p:nvPr>
            <p:ph type="sldNum" sz="quarter" idx="3"/>
          </p:nvPr>
        </p:nvSpPr>
        <p:spPr>
          <a:xfrm>
            <a:off x="4023093" y="9719599"/>
            <a:ext cx="3077740" cy="511651"/>
          </a:xfrm>
          <a:prstGeom prst="rect">
            <a:avLst/>
          </a:prstGeom>
        </p:spPr>
        <p:txBody>
          <a:bodyPr vert="horz" lIns="99051" tIns="49525" rIns="99051" bIns="49525" rtlCol="0" anchor="b"/>
          <a:lstStyle>
            <a:lvl1pPr algn="r">
              <a:defRPr sz="1300"/>
            </a:lvl1pPr>
          </a:lstStyle>
          <a:p>
            <a:fld id="{E5589E23-05B7-42D8-ADBD-4858E02635EC}" type="slidenum">
              <a:rPr kumimoji="1" lang="ja-JP" altLang="en-US" smtClean="0"/>
              <a:t>‹#›</a:t>
            </a:fld>
            <a:endParaRPr kumimoji="1" lang="ja-JP" altLang="en-US"/>
          </a:p>
        </p:txBody>
      </p:sp>
    </p:spTree>
    <p:extLst>
      <p:ext uri="{BB962C8B-B14F-4D97-AF65-F5344CB8AC3E}">
        <p14:creationId xmlns:p14="http://schemas.microsoft.com/office/powerpoint/2010/main" val="14980029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3077740" cy="513428"/>
          </a:xfrm>
          <a:prstGeom prst="rect">
            <a:avLst/>
          </a:prstGeom>
        </p:spPr>
        <p:txBody>
          <a:bodyPr vert="horz" lIns="99051" tIns="49525" rIns="99051" bIns="49525"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3093" y="1"/>
            <a:ext cx="3077740" cy="513428"/>
          </a:xfrm>
          <a:prstGeom prst="rect">
            <a:avLst/>
          </a:prstGeom>
        </p:spPr>
        <p:txBody>
          <a:bodyPr vert="horz" lIns="99051" tIns="49525" rIns="99051" bIns="49525" rtlCol="0"/>
          <a:lstStyle>
            <a:lvl1pPr algn="r">
              <a:defRPr sz="1300"/>
            </a:lvl1pPr>
          </a:lstStyle>
          <a:p>
            <a:fld id="{8567C941-56B3-264D-8ABD-8CE0C55F135E}" type="datetimeFigureOut">
              <a:rPr kumimoji="1" lang="ja-JP" altLang="en-US" smtClean="0"/>
              <a:t>2017/1/8</a:t>
            </a:fld>
            <a:endParaRPr kumimoji="1" lang="ja-JP" altLang="en-US"/>
          </a:p>
        </p:txBody>
      </p:sp>
      <p:sp>
        <p:nvSpPr>
          <p:cNvPr id="4" name="スライド イメージ プレースホルダー 3"/>
          <p:cNvSpPr>
            <a:spLocks noGrp="1" noRot="1" noChangeAspect="1"/>
          </p:cNvSpPr>
          <p:nvPr>
            <p:ph type="sldImg" idx="2"/>
          </p:nvPr>
        </p:nvSpPr>
        <p:spPr>
          <a:xfrm>
            <a:off x="479425" y="1277938"/>
            <a:ext cx="6143625" cy="3455987"/>
          </a:xfrm>
          <a:prstGeom prst="rect">
            <a:avLst/>
          </a:prstGeom>
          <a:noFill/>
          <a:ln w="12700">
            <a:solidFill>
              <a:prstClr val="black"/>
            </a:solidFill>
          </a:ln>
        </p:spPr>
        <p:txBody>
          <a:bodyPr vert="horz" lIns="99051" tIns="49525" rIns="99051" bIns="49525" rtlCol="0" anchor="ctr"/>
          <a:lstStyle/>
          <a:p>
            <a:endParaRPr lang="ja-JP" altLang="en-US"/>
          </a:p>
        </p:txBody>
      </p:sp>
      <p:sp>
        <p:nvSpPr>
          <p:cNvPr id="5" name="ノート プレースホルダー 4"/>
          <p:cNvSpPr>
            <a:spLocks noGrp="1"/>
          </p:cNvSpPr>
          <p:nvPr>
            <p:ph type="body" sz="quarter" idx="3"/>
          </p:nvPr>
        </p:nvSpPr>
        <p:spPr>
          <a:xfrm>
            <a:off x="710248" y="4924645"/>
            <a:ext cx="5681980" cy="4029253"/>
          </a:xfrm>
          <a:prstGeom prst="rect">
            <a:avLst/>
          </a:prstGeom>
        </p:spPr>
        <p:txBody>
          <a:bodyPr vert="horz" lIns="99051" tIns="49525" rIns="99051" bIns="4952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719599"/>
            <a:ext cx="3077740" cy="513428"/>
          </a:xfrm>
          <a:prstGeom prst="rect">
            <a:avLst/>
          </a:prstGeom>
        </p:spPr>
        <p:txBody>
          <a:bodyPr vert="horz" lIns="99051" tIns="49525" rIns="99051" bIns="49525"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3093" y="9719599"/>
            <a:ext cx="3077740" cy="513428"/>
          </a:xfrm>
          <a:prstGeom prst="rect">
            <a:avLst/>
          </a:prstGeom>
        </p:spPr>
        <p:txBody>
          <a:bodyPr vert="horz" lIns="99051" tIns="49525" rIns="99051" bIns="49525" rtlCol="0" anchor="b"/>
          <a:lstStyle>
            <a:lvl1pPr algn="r">
              <a:defRPr sz="1300"/>
            </a:lvl1pPr>
          </a:lstStyle>
          <a:p>
            <a:fld id="{28C885C5-BEAD-184A-953C-5E47072C8FFC}" type="slidenum">
              <a:rPr kumimoji="1" lang="ja-JP" altLang="en-US" smtClean="0"/>
              <a:t>‹#›</a:t>
            </a:fld>
            <a:endParaRPr kumimoji="1" lang="ja-JP" altLang="en-US"/>
          </a:p>
        </p:txBody>
      </p:sp>
    </p:spTree>
    <p:extLst>
      <p:ext uri="{BB962C8B-B14F-4D97-AF65-F5344CB8AC3E}">
        <p14:creationId xmlns:p14="http://schemas.microsoft.com/office/powerpoint/2010/main" val="30810988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28C885C5-BEAD-184A-953C-5E47072C8FFC}" type="slidenum">
              <a:rPr kumimoji="1" lang="ja-JP" altLang="en-US" smtClean="0"/>
              <a:t>2</a:t>
            </a:fld>
            <a:endParaRPr kumimoji="1" lang="ja-JP" altLang="en-US"/>
          </a:p>
        </p:txBody>
      </p:sp>
    </p:spTree>
    <p:extLst>
      <p:ext uri="{BB962C8B-B14F-4D97-AF65-F5344CB8AC3E}">
        <p14:creationId xmlns:p14="http://schemas.microsoft.com/office/powerpoint/2010/main" val="1964492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28C885C5-BEAD-184A-953C-5E47072C8FFC}" type="slidenum">
              <a:rPr kumimoji="1" lang="ja-JP" altLang="en-US" smtClean="0"/>
              <a:t>4</a:t>
            </a:fld>
            <a:endParaRPr kumimoji="1" lang="ja-JP" altLang="en-US"/>
          </a:p>
        </p:txBody>
      </p:sp>
    </p:spTree>
    <p:extLst>
      <p:ext uri="{BB962C8B-B14F-4D97-AF65-F5344CB8AC3E}">
        <p14:creationId xmlns:p14="http://schemas.microsoft.com/office/powerpoint/2010/main" val="8198315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FF2AB7E-BDB2-8D4A-922D-0D03AC2BAC1E}" type="datetime1">
              <a:rPr kumimoji="1" lang="ja-JP" altLang="en-US" smtClean="0"/>
              <a:t>2017/1/8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4186929-F812-074E-AC44-34113450D638}"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D9A88AB-F8BB-2B4B-A121-1E78FA6B6E98}" type="datetime1">
              <a:rPr kumimoji="1" lang="ja-JP" altLang="en-US" smtClean="0"/>
              <a:t>2017/1/8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4186929-F812-074E-AC44-34113450D638}"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DF32093-07E8-294F-B7D9-C714F89CF14D}" type="datetime1">
              <a:rPr kumimoji="1" lang="ja-JP" altLang="en-US" smtClean="0"/>
              <a:t>2017/1/8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4186929-F812-074E-AC44-34113450D638}"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2D937E1-209E-B442-89E1-ACB18652E89B}" type="datetime1">
              <a:rPr kumimoji="1" lang="ja-JP" altLang="en-US" smtClean="0"/>
              <a:t>2017/1/8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4186929-F812-074E-AC44-34113450D638}"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6C76E74-C3AA-0D46-89CE-08482309F84E}" type="datetime1">
              <a:rPr kumimoji="1" lang="ja-JP" altLang="en-US" smtClean="0"/>
              <a:t>2017/1/8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4186929-F812-074E-AC44-34113450D638}"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438306E-CB56-5C41-8E64-DE2E87C389C0}" type="datetime1">
              <a:rPr kumimoji="1" lang="ja-JP" altLang="en-US" smtClean="0"/>
              <a:t>2017/1/8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4186929-F812-074E-AC44-34113450D638}"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27AE918-BB02-AF4B-A754-5072D4D24469}" type="datetime1">
              <a:rPr kumimoji="1" lang="ja-JP" altLang="en-US" smtClean="0"/>
              <a:t>2017/1/8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4186929-F812-074E-AC44-34113450D638}"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89D7C5D-CA16-454F-9EC0-A43FB1F08CDA}" type="datetime1">
              <a:rPr kumimoji="1" lang="ja-JP" altLang="en-US" smtClean="0"/>
              <a:t>2017/1/8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4186929-F812-074E-AC44-34113450D638}"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3CFAF23-D284-BF40-88E6-91C1A98B18EA}" type="datetime1">
              <a:rPr kumimoji="1" lang="ja-JP" altLang="en-US" smtClean="0"/>
              <a:t>2017/1/8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4186929-F812-074E-AC44-34113450D638}"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5CBC844-520A-B244-A8AF-39B94211C341}" type="datetime1">
              <a:rPr kumimoji="1" lang="ja-JP" altLang="en-US" smtClean="0"/>
              <a:t>2017/1/8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4186929-F812-074E-AC44-34113450D638}"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7166FE4-E14F-2C45-861B-BA19F8D827F7}" type="datetime1">
              <a:rPr kumimoji="1" lang="ja-JP" altLang="en-US" smtClean="0"/>
              <a:t>2017/1/8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4186929-F812-074E-AC44-34113450D638}"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6E10FA-AEB6-B54F-8B05-77FB7C0C2F07}" type="datetime1">
              <a:rPr kumimoji="1" lang="ja-JP" altLang="en-US" smtClean="0"/>
              <a:t>2017/1/8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186929-F812-074E-AC44-34113450D638}" type="slidenum">
              <a:rPr kumimoji="1" lang="ja-JP" altLang="en-US" smtClean="0"/>
              <a:t>‹#›</a:t>
            </a:fld>
            <a:endParaRPr kumimoji="1" lang="ja-JP" altLang="en-US"/>
          </a:p>
        </p:txBody>
      </p:sp>
    </p:spTree>
    <p:extLst>
      <p:ext uri="{BB962C8B-B14F-4D97-AF65-F5344CB8AC3E}">
        <p14:creationId xmlns:p14="http://schemas.microsoft.com/office/powerpoint/2010/main" val="134975683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rot="21420000">
            <a:off x="642459" y="898356"/>
            <a:ext cx="10288039" cy="2084167"/>
          </a:xfrm>
        </p:spPr>
        <p:txBody>
          <a:bodyPr>
            <a:noAutofit/>
          </a:bodyPr>
          <a:lstStyle/>
          <a:p>
            <a:pPr algn="ctr"/>
            <a:r>
              <a:rPr lang="ja-JP" altLang="en-US" sz="6600" dirty="0">
                <a:latin typeface="Hiragino Kaku Gothic Pro W6" charset="-128"/>
                <a:ea typeface="Hiragino Kaku Gothic Pro W6" charset="-128"/>
                <a:cs typeface="Hiragino Kaku Gothic Pro W6" charset="-128"/>
              </a:rPr>
              <a:t>日印</a:t>
            </a:r>
            <a:r>
              <a:rPr lang="ja-JP" altLang="en-US" sz="6600" dirty="0" smtClean="0">
                <a:latin typeface="Hiragino Kaku Gothic Pro W6" charset="-128"/>
                <a:ea typeface="Hiragino Kaku Gothic Pro W6" charset="-128"/>
                <a:cs typeface="Hiragino Kaku Gothic Pro W6" charset="-128"/>
              </a:rPr>
              <a:t>原子力協定の問題点</a:t>
            </a:r>
            <a:r>
              <a:rPr lang="ja-JP" altLang="en-US" sz="6600" dirty="0">
                <a:latin typeface="Hiragino Kaku Gothic Pro W6" charset="-128"/>
                <a:ea typeface="Hiragino Kaku Gothic Pro W6" charset="-128"/>
                <a:cs typeface="Hiragino Kaku Gothic Pro W6" charset="-128"/>
              </a:rPr>
              <a:t/>
            </a:r>
            <a:br>
              <a:rPr lang="ja-JP" altLang="en-US" sz="6600" dirty="0">
                <a:latin typeface="Hiragino Kaku Gothic Pro W6" charset="-128"/>
                <a:ea typeface="Hiragino Kaku Gothic Pro W6" charset="-128"/>
                <a:cs typeface="Hiragino Kaku Gothic Pro W6" charset="-128"/>
              </a:rPr>
            </a:br>
            <a:r>
              <a:rPr lang="ja-JP" altLang="en-US" sz="6600" dirty="0" smtClean="0">
                <a:latin typeface="Hiragino Kaku Gothic Pro W6" charset="-128"/>
                <a:ea typeface="Hiragino Kaku Gothic Pro W6" charset="-128"/>
                <a:cs typeface="Hiragino Kaku Gothic Pro W6" charset="-128"/>
              </a:rPr>
              <a:t>～原発輸出と核兵器増産～</a:t>
            </a:r>
            <a:endParaRPr lang="ja-JP" altLang="en-US" sz="6600" dirty="0">
              <a:latin typeface="Hiragino Kaku Gothic Pro W6" charset="-128"/>
              <a:ea typeface="Hiragino Kaku Gothic Pro W6" charset="-128"/>
              <a:cs typeface="Hiragino Kaku Gothic Pro W6" charset="-128"/>
            </a:endParaRPr>
          </a:p>
        </p:txBody>
      </p:sp>
      <p:sp>
        <p:nvSpPr>
          <p:cNvPr id="3" name="サブタイトル 2"/>
          <p:cNvSpPr>
            <a:spLocks noGrp="1"/>
          </p:cNvSpPr>
          <p:nvPr>
            <p:ph type="subTitle" idx="1"/>
          </p:nvPr>
        </p:nvSpPr>
        <p:spPr>
          <a:xfrm rot="21420000">
            <a:off x="619292" y="3876288"/>
            <a:ext cx="10303041" cy="1199267"/>
          </a:xfrm>
        </p:spPr>
        <p:txBody>
          <a:bodyPr>
            <a:normAutofit/>
          </a:bodyPr>
          <a:lstStyle/>
          <a:p>
            <a:pPr algn="ctr"/>
            <a:r>
              <a:rPr lang="is-IS" altLang="ja-JP" sz="2400" dirty="0" smtClean="0">
                <a:latin typeface="+mn-ea"/>
                <a:cs typeface="Hiragino Mincho ProN W3" charset="-128"/>
              </a:rPr>
              <a:t>2017</a:t>
            </a:r>
            <a:r>
              <a:rPr lang="ja-JP" altLang="is-IS" sz="2400" dirty="0" smtClean="0">
                <a:latin typeface="+mn-ea"/>
                <a:cs typeface="Hiragino Mincho ProN W3" charset="-128"/>
              </a:rPr>
              <a:t>年</a:t>
            </a:r>
            <a:r>
              <a:rPr lang="is-IS" altLang="ja-JP" sz="2400" dirty="0" smtClean="0">
                <a:latin typeface="+mn-ea"/>
                <a:cs typeface="Hiragino Mincho ProN W3" charset="-128"/>
              </a:rPr>
              <a:t>1</a:t>
            </a:r>
            <a:r>
              <a:rPr lang="ja-JP" altLang="is-IS" sz="2400" dirty="0" smtClean="0">
                <a:latin typeface="+mn-ea"/>
                <a:cs typeface="Hiragino Mincho ProN W3" charset="-128"/>
              </a:rPr>
              <a:t>月</a:t>
            </a:r>
            <a:r>
              <a:rPr lang="is-IS" altLang="ja-JP" sz="2400" dirty="0" smtClean="0">
                <a:latin typeface="+mn-ea"/>
                <a:cs typeface="Hiragino Mincho ProN W3" charset="-128"/>
              </a:rPr>
              <a:t>9</a:t>
            </a:r>
            <a:r>
              <a:rPr lang="ja-JP" altLang="is-IS" sz="2400" dirty="0">
                <a:latin typeface="+mn-ea"/>
                <a:cs typeface="Hiragino Mincho ProN W3" charset="-128"/>
              </a:rPr>
              <a:t>日</a:t>
            </a:r>
            <a:r>
              <a:rPr lang="ja-JP" altLang="is-IS" sz="2400" dirty="0" smtClean="0">
                <a:latin typeface="+mn-ea"/>
                <a:cs typeface="Hiragino Mincho ProN W3" charset="-128"/>
              </a:rPr>
              <a:t>（</a:t>
            </a:r>
            <a:r>
              <a:rPr lang="ja-JP" altLang="en-US" sz="2400" dirty="0" smtClean="0">
                <a:latin typeface="+mn-ea"/>
                <a:cs typeface="Hiragino Mincho ProN W3" charset="-128"/>
              </a:rPr>
              <a:t>月</a:t>
            </a:r>
            <a:r>
              <a:rPr lang="ja-JP" altLang="is-IS" sz="2400" dirty="0" smtClean="0">
                <a:latin typeface="+mn-ea"/>
                <a:cs typeface="Hiragino Mincho ProN W3" charset="-128"/>
              </a:rPr>
              <a:t>）</a:t>
            </a:r>
            <a:r>
              <a:rPr lang="ja-JP" altLang="is-IS" sz="2400" dirty="0">
                <a:latin typeface="+mn-ea"/>
                <a:cs typeface="Hiragino Mincho ProN W3" charset="-128"/>
              </a:rPr>
              <a:t>　</a:t>
            </a:r>
            <a:r>
              <a:rPr lang="en-US" altLang="ja-JP" sz="2400" dirty="0" smtClean="0">
                <a:latin typeface="+mn-ea"/>
                <a:cs typeface="Hiragino Mincho ProN W3" charset="-128"/>
              </a:rPr>
              <a:t>15:00-17:00  </a:t>
            </a:r>
            <a:r>
              <a:rPr lang="ja-JP" altLang="en-US" sz="2400" dirty="0" smtClean="0">
                <a:latin typeface="+mn-ea"/>
                <a:cs typeface="Hiragino Mincho ProN W3" charset="-128"/>
              </a:rPr>
              <a:t>コアネット総会</a:t>
            </a:r>
            <a:endParaRPr lang="ja-JP" altLang="en-US" sz="2400" dirty="0">
              <a:latin typeface="+mn-ea"/>
              <a:cs typeface="Hiragino Mincho ProN W3" charset="-128"/>
            </a:endParaRPr>
          </a:p>
          <a:p>
            <a:r>
              <a:rPr lang="ja-JP" altLang="en-US" sz="2400" dirty="0"/>
              <a:t>福永正明（岐阜女子大学南アジア研究センター）</a:t>
            </a:r>
            <a:endParaRPr lang="is-IS" altLang="ja-JP" sz="2400" dirty="0"/>
          </a:p>
        </p:txBody>
      </p:sp>
    </p:spTree>
    <p:extLst>
      <p:ext uri="{BB962C8B-B14F-4D97-AF65-F5344CB8AC3E}">
        <p14:creationId xmlns:p14="http://schemas.microsoft.com/office/powerpoint/2010/main" val="2545524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1" y="223284"/>
            <a:ext cx="10396882" cy="1292051"/>
          </a:xfrm>
        </p:spPr>
        <p:txBody>
          <a:bodyPr/>
          <a:lstStyle/>
          <a:p>
            <a:pPr algn="ctr"/>
            <a:r>
              <a:rPr kumimoji="1" lang="ja-JP" altLang="en-US" u="sng" dirty="0" smtClean="0"/>
              <a:t>＜６＞再核実験に関する対応変化</a:t>
            </a:r>
            <a:endParaRPr kumimoji="1" lang="ja-JP" altLang="en-US" u="sng" dirty="0"/>
          </a:p>
        </p:txBody>
      </p:sp>
      <p:sp>
        <p:nvSpPr>
          <p:cNvPr id="3" name="コンテンツ プレースホルダー 2"/>
          <p:cNvSpPr>
            <a:spLocks noGrp="1"/>
          </p:cNvSpPr>
          <p:nvPr>
            <p:ph idx="1"/>
          </p:nvPr>
        </p:nvSpPr>
        <p:spPr>
          <a:xfrm>
            <a:off x="685801" y="1414130"/>
            <a:ext cx="10667999" cy="4672345"/>
          </a:xfrm>
        </p:spPr>
        <p:txBody>
          <a:bodyPr>
            <a:noAutofit/>
          </a:bodyPr>
          <a:lstStyle/>
          <a:p>
            <a:r>
              <a:rPr lang="en-US" altLang="ja-JP" sz="2400" dirty="0" smtClean="0">
                <a:latin typeface="+mn-ea"/>
              </a:rPr>
              <a:t>2008</a:t>
            </a:r>
            <a:r>
              <a:rPr lang="ja-JP" altLang="en-US" sz="2400" dirty="0" smtClean="0">
                <a:latin typeface="+mn-ea"/>
              </a:rPr>
              <a:t>年</a:t>
            </a:r>
            <a:r>
              <a:rPr lang="en-US" altLang="ja-JP" sz="2400" dirty="0" smtClean="0">
                <a:latin typeface="+mn-ea"/>
              </a:rPr>
              <a:t>9</a:t>
            </a:r>
            <a:r>
              <a:rPr lang="ja-JP" altLang="en-US" sz="2400" dirty="0" smtClean="0">
                <a:latin typeface="+mn-ea"/>
              </a:rPr>
              <a:t>月、日本政府は「インドの再核実験の際、</a:t>
            </a:r>
            <a:r>
              <a:rPr lang="en-US" altLang="ja-JP" sz="2400" dirty="0" smtClean="0">
                <a:latin typeface="+mn-ea"/>
              </a:rPr>
              <a:t>NSG</a:t>
            </a:r>
            <a:r>
              <a:rPr lang="ja-JP" altLang="en-US" sz="2400" dirty="0" smtClean="0">
                <a:latin typeface="+mn-ea"/>
              </a:rPr>
              <a:t>をチャンネルとして協力停止が可能」としていた。</a:t>
            </a:r>
            <a:r>
              <a:rPr lang="en-US" altLang="ja-JP" sz="2400" dirty="0">
                <a:latin typeface="+mn-ea"/>
              </a:rPr>
              <a:t> </a:t>
            </a:r>
            <a:endParaRPr lang="en-US" altLang="ja-JP" sz="2400" dirty="0" smtClean="0">
              <a:latin typeface="+mn-ea"/>
            </a:endParaRPr>
          </a:p>
          <a:p>
            <a:r>
              <a:rPr lang="en-US" altLang="ja-JP" sz="2400" dirty="0" smtClean="0">
                <a:latin typeface="+mn-ea"/>
              </a:rPr>
              <a:t>2010</a:t>
            </a:r>
            <a:r>
              <a:rPr lang="ja-JP" altLang="en-US" sz="2400" dirty="0" smtClean="0">
                <a:latin typeface="+mn-ea"/>
              </a:rPr>
              <a:t>年の交渉開始後、日本独自に「協力停止」規定を含まなければならない状況に変化した。</a:t>
            </a:r>
            <a:endParaRPr lang="en-US" altLang="ja-JP" sz="2400" dirty="0" smtClean="0">
              <a:latin typeface="+mn-ea"/>
            </a:endParaRPr>
          </a:p>
          <a:p>
            <a:pPr marL="0" indent="0">
              <a:buNone/>
            </a:pPr>
            <a:r>
              <a:rPr lang="en-US" altLang="ja-JP" sz="2400" dirty="0" smtClean="0">
                <a:latin typeface="+mn-ea"/>
              </a:rPr>
              <a:t>-----</a:t>
            </a:r>
          </a:p>
          <a:p>
            <a:r>
              <a:rPr lang="ja-JP" altLang="en-US" sz="2400" dirty="0" smtClean="0">
                <a:latin typeface="+mn-ea"/>
                <a:cs typeface="MS Mincho" charset="-128"/>
              </a:rPr>
              <a:t>＜外務省発表文＞</a:t>
            </a:r>
            <a:r>
              <a:rPr lang="ja-JP" altLang="ja-JP" sz="2400" dirty="0" smtClean="0">
                <a:latin typeface="+mn-ea"/>
                <a:cs typeface="MS Mincho" charset="-128"/>
              </a:rPr>
              <a:t>原子力</a:t>
            </a:r>
            <a:r>
              <a:rPr lang="ja-JP" altLang="ja-JP" sz="2400" dirty="0">
                <a:latin typeface="+mn-ea"/>
                <a:cs typeface="MS Mincho" charset="-128"/>
              </a:rPr>
              <a:t>供給国グループ（</a:t>
            </a:r>
            <a:r>
              <a:rPr lang="en-US" altLang="ja-JP" sz="2400" dirty="0">
                <a:latin typeface="+mn-ea"/>
                <a:cs typeface="MS Mincho" charset="-128"/>
              </a:rPr>
              <a:t>NSG</a:t>
            </a:r>
            <a:r>
              <a:rPr lang="ja-JP" altLang="ja-JP" sz="2400" dirty="0">
                <a:latin typeface="+mn-ea"/>
                <a:cs typeface="MS Mincho" charset="-128"/>
              </a:rPr>
              <a:t>）第</a:t>
            </a:r>
            <a:r>
              <a:rPr lang="en-US" altLang="ja-JP" sz="2400" dirty="0">
                <a:latin typeface="+mn-ea"/>
                <a:cs typeface="MS Mincho" charset="-128"/>
              </a:rPr>
              <a:t>2</a:t>
            </a:r>
            <a:r>
              <a:rPr lang="ja-JP" altLang="ja-JP" sz="2400" dirty="0">
                <a:latin typeface="+mn-ea"/>
                <a:cs typeface="MS Mincho" charset="-128"/>
              </a:rPr>
              <a:t>回臨時総会（概要及び我が国の対応）平成</a:t>
            </a:r>
            <a:r>
              <a:rPr lang="en-US" altLang="ja-JP" sz="2400" dirty="0" smtClean="0">
                <a:latin typeface="+mn-ea"/>
                <a:cs typeface="MS Mincho" charset="-128"/>
              </a:rPr>
              <a:t>20</a:t>
            </a:r>
            <a:r>
              <a:rPr lang="ja-JP" altLang="en-US" sz="2400" dirty="0" smtClean="0">
                <a:latin typeface="+mn-ea"/>
                <a:cs typeface="MS Mincho" charset="-128"/>
              </a:rPr>
              <a:t>（</a:t>
            </a:r>
            <a:r>
              <a:rPr lang="en-US" altLang="ja-JP" sz="2400" dirty="0" smtClean="0">
                <a:latin typeface="+mn-ea"/>
                <a:cs typeface="MS Mincho" charset="-128"/>
              </a:rPr>
              <a:t>2008</a:t>
            </a:r>
            <a:r>
              <a:rPr lang="ja-JP" altLang="en-US" sz="2400" dirty="0" smtClean="0">
                <a:latin typeface="+mn-ea"/>
                <a:cs typeface="MS Mincho" charset="-128"/>
              </a:rPr>
              <a:t>）</a:t>
            </a:r>
            <a:r>
              <a:rPr lang="ja-JP" altLang="ja-JP" sz="2400" dirty="0" smtClean="0">
                <a:latin typeface="+mn-ea"/>
                <a:cs typeface="MS Mincho" charset="-128"/>
              </a:rPr>
              <a:t>年</a:t>
            </a:r>
            <a:r>
              <a:rPr lang="en-US" altLang="ja-JP" sz="2400" dirty="0">
                <a:latin typeface="+mn-ea"/>
                <a:cs typeface="MS Mincho" charset="-128"/>
              </a:rPr>
              <a:t>9</a:t>
            </a:r>
            <a:r>
              <a:rPr lang="ja-JP" altLang="ja-JP" sz="2400" dirty="0">
                <a:latin typeface="+mn-ea"/>
                <a:cs typeface="MS Mincho" charset="-128"/>
              </a:rPr>
              <a:t>月</a:t>
            </a:r>
            <a:r>
              <a:rPr lang="en-US" altLang="ja-JP" sz="2400" dirty="0">
                <a:latin typeface="+mn-ea"/>
                <a:cs typeface="MS Mincho" charset="-128"/>
              </a:rPr>
              <a:t>9</a:t>
            </a:r>
            <a:r>
              <a:rPr lang="ja-JP" altLang="ja-JP" sz="2400" dirty="0" smtClean="0">
                <a:latin typeface="+mn-ea"/>
                <a:cs typeface="MS Mincho" charset="-128"/>
              </a:rPr>
              <a:t>日</a:t>
            </a:r>
            <a:endParaRPr lang="en-US" altLang="ja-JP" sz="2400" dirty="0">
              <a:latin typeface="+mn-ea"/>
              <a:cs typeface="MS Mincho" charset="-128"/>
            </a:endParaRPr>
          </a:p>
          <a:p>
            <a:r>
              <a:rPr lang="en-US" altLang="ja-JP" sz="2400" i="1" dirty="0" smtClean="0">
                <a:latin typeface="+mn-ea"/>
                <a:cs typeface="MS Mincho" charset="-128"/>
              </a:rPr>
              <a:t>2-</a:t>
            </a:r>
            <a:r>
              <a:rPr lang="en-US" altLang="ja-JP" sz="2400" i="1" dirty="0">
                <a:latin typeface="+mn-ea"/>
                <a:cs typeface="MS Mincho" charset="-128"/>
              </a:rPr>
              <a:t>(</a:t>
            </a:r>
            <a:r>
              <a:rPr lang="ja-JP" altLang="ja-JP" sz="2400" i="1" dirty="0">
                <a:latin typeface="+mn-ea"/>
                <a:cs typeface="MS Mincho" charset="-128"/>
              </a:rPr>
              <a:t>３</a:t>
            </a:r>
            <a:r>
              <a:rPr lang="en-US" altLang="ja-JP" sz="2400" i="1" dirty="0" smtClean="0">
                <a:latin typeface="+mn-ea"/>
                <a:cs typeface="MS Mincho" charset="-128"/>
              </a:rPr>
              <a:t>)</a:t>
            </a:r>
            <a:r>
              <a:rPr lang="ja-JP" altLang="ja-JP" sz="2400" i="1" dirty="0" smtClean="0">
                <a:latin typeface="+mn-ea"/>
                <a:cs typeface="MS Mincho" charset="-128"/>
              </a:rPr>
              <a:t>我が国</a:t>
            </a:r>
            <a:r>
              <a:rPr lang="ja-JP" altLang="ja-JP" sz="2400" i="1" dirty="0">
                <a:latin typeface="+mn-ea"/>
                <a:cs typeface="MS Mincho" charset="-128"/>
              </a:rPr>
              <a:t>としては、大局的観点から、ギリギリの判断として、コンセンサスに加わった。その際、</a:t>
            </a:r>
            <a:r>
              <a:rPr lang="ja-JP" altLang="ja-JP" sz="2400" i="1" dirty="0">
                <a:solidFill>
                  <a:srgbClr val="FF0000"/>
                </a:solidFill>
                <a:latin typeface="+mn-ea"/>
                <a:cs typeface="MS Mincho" charset="-128"/>
              </a:rPr>
              <a:t>我が国は、仮にインドによる核実験モラトリアムが維持されない場合には、</a:t>
            </a:r>
            <a:r>
              <a:rPr lang="en-US" altLang="ja-JP" sz="2400" i="1" dirty="0">
                <a:solidFill>
                  <a:srgbClr val="FF0000"/>
                </a:solidFill>
                <a:latin typeface="+mn-ea"/>
                <a:cs typeface="MS Mincho" charset="-128"/>
              </a:rPr>
              <a:t>NSG</a:t>
            </a:r>
            <a:r>
              <a:rPr lang="ja-JP" altLang="ja-JP" sz="2400" i="1" dirty="0">
                <a:solidFill>
                  <a:srgbClr val="FF0000"/>
                </a:solidFill>
                <a:latin typeface="+mn-ea"/>
                <a:cs typeface="MS Mincho" charset="-128"/>
              </a:rPr>
              <a:t>としては例外化措置を失効ないし停止すべきであること、また、</a:t>
            </a:r>
            <a:r>
              <a:rPr lang="en-US" altLang="ja-JP" sz="2400" i="1" dirty="0">
                <a:solidFill>
                  <a:srgbClr val="FF0000"/>
                </a:solidFill>
                <a:latin typeface="+mn-ea"/>
                <a:cs typeface="MS Mincho" charset="-128"/>
              </a:rPr>
              <a:t>NSG</a:t>
            </a:r>
            <a:r>
              <a:rPr lang="ja-JP" altLang="ja-JP" sz="2400" i="1" dirty="0">
                <a:solidFill>
                  <a:srgbClr val="FF0000"/>
                </a:solidFill>
                <a:latin typeface="+mn-ea"/>
                <a:cs typeface="MS Mincho" charset="-128"/>
              </a:rPr>
              <a:t>参加各国は各国が行っている原子力協力を停止すべきであることを明確に表明した。</a:t>
            </a:r>
            <a:endParaRPr lang="ja-JP" altLang="ja-JP" sz="2400" dirty="0">
              <a:solidFill>
                <a:srgbClr val="FF0000"/>
              </a:solidFill>
              <a:latin typeface="+mn-ea"/>
              <a:cs typeface="MS Mincho" charset="-128"/>
            </a:endParaRPr>
          </a:p>
          <a:p>
            <a:endParaRPr kumimoji="1" lang="ja-JP" altLang="en-US" sz="2400" dirty="0">
              <a:latin typeface="+mn-ea"/>
            </a:endParaRPr>
          </a:p>
        </p:txBody>
      </p:sp>
      <p:sp>
        <p:nvSpPr>
          <p:cNvPr id="5" name="スライド番号プレースホルダー 4"/>
          <p:cNvSpPr>
            <a:spLocks noGrp="1"/>
          </p:cNvSpPr>
          <p:nvPr>
            <p:ph type="sldNum" sz="quarter" idx="12"/>
          </p:nvPr>
        </p:nvSpPr>
        <p:spPr/>
        <p:txBody>
          <a:bodyPr/>
          <a:lstStyle/>
          <a:p>
            <a:fld id="{14186929-F812-074E-AC44-34113450D638}" type="slidenum">
              <a:rPr kumimoji="1" lang="ja-JP" altLang="en-US" smtClean="0"/>
              <a:t>10</a:t>
            </a:fld>
            <a:endParaRPr kumimoji="1" lang="ja-JP" altLang="en-US"/>
          </a:p>
        </p:txBody>
      </p:sp>
    </p:spTree>
    <p:extLst>
      <p:ext uri="{BB962C8B-B14F-4D97-AF65-F5344CB8AC3E}">
        <p14:creationId xmlns:p14="http://schemas.microsoft.com/office/powerpoint/2010/main" val="20049806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1" y="312398"/>
            <a:ext cx="10396882" cy="478932"/>
          </a:xfrm>
        </p:spPr>
        <p:txBody>
          <a:bodyPr>
            <a:normAutofit fontScale="90000"/>
          </a:bodyPr>
          <a:lstStyle/>
          <a:p>
            <a:pPr algn="ctr"/>
            <a:r>
              <a:rPr kumimoji="1" lang="ja-JP" altLang="en-US" sz="4800" dirty="0" smtClean="0"/>
              <a:t>＜７＞まとめ</a:t>
            </a:r>
            <a:endParaRPr kumimoji="1" lang="ja-JP" altLang="en-US" sz="4800" dirty="0"/>
          </a:p>
        </p:txBody>
      </p:sp>
      <p:sp>
        <p:nvSpPr>
          <p:cNvPr id="3" name="コンテンツ プレースホルダー 2"/>
          <p:cNvSpPr>
            <a:spLocks noGrp="1"/>
          </p:cNvSpPr>
          <p:nvPr>
            <p:ph idx="1"/>
          </p:nvPr>
        </p:nvSpPr>
        <p:spPr>
          <a:xfrm>
            <a:off x="803658" y="914400"/>
            <a:ext cx="10869615" cy="5441950"/>
          </a:xfrm>
        </p:spPr>
        <p:txBody>
          <a:bodyPr>
            <a:noAutofit/>
          </a:bodyPr>
          <a:lstStyle/>
          <a:p>
            <a:pPr>
              <a:lnSpc>
                <a:spcPct val="100000"/>
              </a:lnSpc>
              <a:spcBef>
                <a:spcPts val="0"/>
              </a:spcBef>
              <a:buClrTx/>
              <a:buSzTx/>
              <a:buFont typeface="Wingdings" charset="2"/>
              <a:buChar char="n"/>
              <a:defRPr/>
            </a:pPr>
            <a:r>
              <a:rPr kumimoji="1" lang="ja-JP" altLang="en-US" sz="2600" dirty="0">
                <a:latin typeface="+mn-ea"/>
              </a:rPr>
              <a:t>印パ関係の緊張が高まる→なぜ</a:t>
            </a:r>
            <a:r>
              <a:rPr kumimoji="1" lang="ja-JP" altLang="en-US" sz="2600" dirty="0" smtClean="0">
                <a:latin typeface="+mn-ea"/>
              </a:rPr>
              <a:t>、</a:t>
            </a:r>
            <a:r>
              <a:rPr kumimoji="1" lang="en-US" altLang="ja-JP" sz="2600" dirty="0" smtClean="0">
                <a:latin typeface="+mn-ea"/>
              </a:rPr>
              <a:t>11</a:t>
            </a:r>
            <a:r>
              <a:rPr kumimoji="1" lang="ja-JP" altLang="en-US" sz="2600" dirty="0" smtClean="0">
                <a:latin typeface="+mn-ea"/>
              </a:rPr>
              <a:t>月に署名</a:t>
            </a:r>
            <a:r>
              <a:rPr kumimoji="1" lang="ja-JP" altLang="en-US" sz="2600" dirty="0">
                <a:latin typeface="+mn-ea"/>
              </a:rPr>
              <a:t>したのか？</a:t>
            </a:r>
            <a:r>
              <a:rPr kumimoji="1" lang="en-US" altLang="ja-JP" sz="2600" dirty="0">
                <a:latin typeface="+mn-ea"/>
              </a:rPr>
              <a:t/>
            </a:r>
            <a:br>
              <a:rPr kumimoji="1" lang="en-US" altLang="ja-JP" sz="2600" dirty="0">
                <a:latin typeface="+mn-ea"/>
              </a:rPr>
            </a:br>
            <a:r>
              <a:rPr kumimoji="1" lang="en-US" altLang="ja-JP" sz="2600" dirty="0" smtClean="0">
                <a:latin typeface="+mn-ea"/>
              </a:rPr>
              <a:t> </a:t>
            </a:r>
            <a:r>
              <a:rPr kumimoji="1" lang="ja-JP" altLang="en-US" sz="2600" dirty="0" smtClean="0">
                <a:latin typeface="+mn-ea"/>
              </a:rPr>
              <a:t>→</a:t>
            </a:r>
            <a:r>
              <a:rPr kumimoji="1" lang="ja-JP" altLang="en-US" sz="2600" dirty="0">
                <a:latin typeface="+mn-ea"/>
              </a:rPr>
              <a:t>国際原子力産業界からの</a:t>
            </a:r>
            <a:r>
              <a:rPr kumimoji="1" lang="ja-JP" altLang="en-US" sz="2600" dirty="0" smtClean="0">
                <a:latin typeface="+mn-ea"/>
              </a:rPr>
              <a:t>圧力</a:t>
            </a:r>
            <a:r>
              <a:rPr kumimoji="1" lang="en-US" altLang="ja-JP" sz="2600" dirty="0" smtClean="0">
                <a:latin typeface="+mn-ea"/>
              </a:rPr>
              <a:t>(</a:t>
            </a:r>
            <a:r>
              <a:rPr kumimoji="1" lang="ja-JP" altLang="en-US" sz="2600" dirty="0" smtClean="0">
                <a:latin typeface="+mn-ea"/>
              </a:rPr>
              <a:t>しかし、原発業界はボロボロ）</a:t>
            </a:r>
            <a:endParaRPr lang="en-US" altLang="ja-JP" sz="2600" dirty="0">
              <a:latin typeface="+mn-ea"/>
            </a:endParaRPr>
          </a:p>
          <a:p>
            <a:pPr marR="0" lvl="0" defTabSz="914400" eaLnBrk="1" fontAlgn="auto" latinLnBrk="0" hangingPunct="1">
              <a:lnSpc>
                <a:spcPct val="100000"/>
              </a:lnSpc>
              <a:spcBef>
                <a:spcPts val="0"/>
              </a:spcBef>
              <a:spcAft>
                <a:spcPts val="0"/>
              </a:spcAft>
              <a:buClrTx/>
              <a:buSzTx/>
              <a:buFont typeface="Wingdings" charset="2"/>
              <a:buChar char="n"/>
              <a:tabLst/>
              <a:defRPr/>
            </a:pPr>
            <a:r>
              <a:rPr lang="ja-JP" altLang="en-US" sz="2600" dirty="0" smtClean="0">
                <a:latin typeface="+mn-ea"/>
              </a:rPr>
              <a:t>世界</a:t>
            </a:r>
            <a:r>
              <a:rPr lang="ja-JP" altLang="en-US" sz="2600" dirty="0">
                <a:latin typeface="+mn-ea"/>
              </a:rPr>
              <a:t>の核廃絶を求める人びとの声の高まり、広島・長崎両市長による再三の政府への要請</a:t>
            </a:r>
            <a:endParaRPr lang="en-US" altLang="ja-JP" sz="2600" dirty="0">
              <a:latin typeface="+mn-ea"/>
            </a:endParaRPr>
          </a:p>
          <a:p>
            <a:pPr marL="0" marR="0" lvl="0" indent="0" defTabSz="914400" eaLnBrk="1" fontAlgn="auto" latinLnBrk="0" hangingPunct="1">
              <a:lnSpc>
                <a:spcPct val="100000"/>
              </a:lnSpc>
              <a:spcBef>
                <a:spcPts val="0"/>
              </a:spcBef>
              <a:spcAft>
                <a:spcPts val="0"/>
              </a:spcAft>
              <a:buClrTx/>
              <a:buSzTx/>
              <a:buNone/>
              <a:tabLst/>
              <a:defRPr/>
            </a:pPr>
            <a:r>
              <a:rPr lang="ja-JP" altLang="en-US" sz="2600" dirty="0" smtClean="0">
                <a:latin typeface="+mn-ea"/>
              </a:rPr>
              <a:t>　→外務省内「</a:t>
            </a:r>
            <a:r>
              <a:rPr lang="ja-JP" altLang="en-US" sz="2600" dirty="0">
                <a:latin typeface="+mn-ea"/>
              </a:rPr>
              <a:t>軍縮派</a:t>
            </a:r>
            <a:r>
              <a:rPr lang="ja-JP" altLang="en-US" sz="2600" dirty="0" smtClean="0">
                <a:latin typeface="+mn-ea"/>
              </a:rPr>
              <a:t>」衰退</a:t>
            </a:r>
            <a:r>
              <a:rPr lang="ja-JP" altLang="en-US" sz="2600" dirty="0">
                <a:latin typeface="+mn-ea"/>
              </a:rPr>
              <a:t>を</a:t>
            </a:r>
            <a:r>
              <a:rPr lang="ja-JP" altLang="en-US" sz="2600" dirty="0" smtClean="0">
                <a:latin typeface="+mn-ea"/>
              </a:rPr>
              <a:t>象徴</a:t>
            </a:r>
            <a:endParaRPr lang="en-US" altLang="ja-JP" sz="2600" dirty="0">
              <a:latin typeface="+mn-ea"/>
            </a:endParaRPr>
          </a:p>
          <a:p>
            <a:pPr marL="0" marR="0" lvl="0" indent="0" defTabSz="914400" eaLnBrk="1" fontAlgn="auto" latinLnBrk="0" hangingPunct="1">
              <a:lnSpc>
                <a:spcPct val="100000"/>
              </a:lnSpc>
              <a:spcBef>
                <a:spcPts val="0"/>
              </a:spcBef>
              <a:spcAft>
                <a:spcPts val="0"/>
              </a:spcAft>
              <a:buClrTx/>
              <a:buSzTx/>
              <a:buNone/>
              <a:tabLst/>
              <a:defRPr/>
            </a:pPr>
            <a:r>
              <a:rPr lang="en-US" altLang="ja-JP" sz="2600" dirty="0">
                <a:latin typeface="+mn-ea"/>
              </a:rPr>
              <a:t> </a:t>
            </a:r>
            <a:r>
              <a:rPr lang="en-US" altLang="ja-JP" sz="2600" dirty="0" smtClean="0">
                <a:latin typeface="+mn-ea"/>
              </a:rPr>
              <a:t>  </a:t>
            </a:r>
            <a:r>
              <a:rPr lang="ja-JP" altLang="en-US" sz="2600" dirty="0" smtClean="0">
                <a:latin typeface="+mn-ea"/>
              </a:rPr>
              <a:t>→</a:t>
            </a:r>
            <a:r>
              <a:rPr lang="ja-JP" altLang="en-US" sz="2600" dirty="0">
                <a:latin typeface="+mn-ea"/>
              </a:rPr>
              <a:t>経済優先、対中</a:t>
            </a:r>
            <a:r>
              <a:rPr lang="ja-JP" altLang="en-US" sz="2600" dirty="0" smtClean="0">
                <a:latin typeface="+mn-ea"/>
              </a:rPr>
              <a:t>けん制論</a:t>
            </a:r>
            <a:endParaRPr lang="en-US" altLang="ja-JP" sz="2600" dirty="0" smtClean="0">
              <a:latin typeface="+mn-ea"/>
            </a:endParaRPr>
          </a:p>
          <a:p>
            <a:pPr marL="0" marR="0" lvl="0" indent="0" defTabSz="914400" eaLnBrk="1" fontAlgn="auto" latinLnBrk="0" hangingPunct="1">
              <a:lnSpc>
                <a:spcPct val="100000"/>
              </a:lnSpc>
              <a:spcBef>
                <a:spcPts val="0"/>
              </a:spcBef>
              <a:spcAft>
                <a:spcPts val="0"/>
              </a:spcAft>
              <a:buClrTx/>
              <a:buSzTx/>
              <a:buNone/>
              <a:tabLst/>
              <a:defRPr/>
            </a:pPr>
            <a:r>
              <a:rPr lang="ja-JP" altLang="en-US" sz="2600" dirty="0" smtClean="0">
                <a:latin typeface="+mn-ea"/>
              </a:rPr>
              <a:t>　→安倍</a:t>
            </a:r>
            <a:r>
              <a:rPr lang="ja-JP" altLang="en-US" sz="2600" dirty="0">
                <a:latin typeface="+mn-ea"/>
              </a:rPr>
              <a:t>政権の外交基本方針の</a:t>
            </a:r>
            <a:r>
              <a:rPr lang="ja-JP" altLang="en-US" sz="2600" dirty="0" smtClean="0">
                <a:latin typeface="+mn-ea"/>
              </a:rPr>
              <a:t>転換、トランプ米政権の登場</a:t>
            </a:r>
            <a:endParaRPr lang="en-US" altLang="ja-JP" sz="2600" dirty="0" smtClean="0">
              <a:latin typeface="+mn-ea"/>
            </a:endParaRPr>
          </a:p>
          <a:p>
            <a:pPr marR="0" lvl="0" defTabSz="914400" eaLnBrk="1" fontAlgn="auto" latinLnBrk="0" hangingPunct="1">
              <a:lnSpc>
                <a:spcPct val="100000"/>
              </a:lnSpc>
              <a:spcBef>
                <a:spcPts val="0"/>
              </a:spcBef>
              <a:spcAft>
                <a:spcPts val="0"/>
              </a:spcAft>
              <a:buClrTx/>
              <a:buSzTx/>
              <a:buFont typeface="Wingdings" charset="2"/>
              <a:buChar char="n"/>
              <a:tabLst/>
              <a:defRPr/>
            </a:pPr>
            <a:r>
              <a:rPr lang="en-US" altLang="ja-JP" sz="2600" dirty="0" smtClean="0">
                <a:latin typeface="+mn-ea"/>
              </a:rPr>
              <a:t>10</a:t>
            </a:r>
            <a:r>
              <a:rPr lang="ja-JP" altLang="en-US" sz="2600" dirty="0" smtClean="0">
                <a:latin typeface="+mn-ea"/>
              </a:rPr>
              <a:t>年後となる原発電力を鼓舞する原発業界</a:t>
            </a:r>
            <a:endParaRPr lang="en-US" altLang="ja-JP" sz="2600" dirty="0" smtClean="0">
              <a:latin typeface="+mn-ea"/>
            </a:endParaRPr>
          </a:p>
          <a:p>
            <a:pPr marL="0" marR="0" lvl="0" indent="0" defTabSz="914400" eaLnBrk="1" fontAlgn="auto" latinLnBrk="0" hangingPunct="1">
              <a:lnSpc>
                <a:spcPct val="100000"/>
              </a:lnSpc>
              <a:spcBef>
                <a:spcPts val="0"/>
              </a:spcBef>
              <a:spcAft>
                <a:spcPts val="0"/>
              </a:spcAft>
              <a:buClrTx/>
              <a:buSzTx/>
              <a:buNone/>
              <a:tabLst/>
              <a:defRPr/>
            </a:pPr>
            <a:r>
              <a:rPr lang="en-US" altLang="ja-JP" sz="2600" dirty="0" smtClean="0">
                <a:latin typeface="+mn-ea"/>
              </a:rPr>
              <a:t>  </a:t>
            </a:r>
            <a:r>
              <a:rPr lang="ja-JP" altLang="en-US" sz="2600" dirty="0" smtClean="0">
                <a:latin typeface="+mn-ea"/>
              </a:rPr>
              <a:t>→</a:t>
            </a:r>
            <a:r>
              <a:rPr lang="ja-JP" altLang="en-US" sz="2600" dirty="0">
                <a:latin typeface="+mn-ea"/>
              </a:rPr>
              <a:t>明日の電力を求める</a:t>
            </a:r>
            <a:r>
              <a:rPr lang="ja-JP" altLang="en-US" sz="2600" dirty="0" smtClean="0">
                <a:latin typeface="+mn-ea"/>
              </a:rPr>
              <a:t>人びとへの協力は何か？</a:t>
            </a:r>
            <a:endParaRPr lang="en-US" altLang="ja-JP" sz="2600" dirty="0" smtClean="0">
              <a:latin typeface="+mn-ea"/>
            </a:endParaRPr>
          </a:p>
          <a:p>
            <a:pPr marR="0" lvl="0" defTabSz="914400" eaLnBrk="1" fontAlgn="auto" latinLnBrk="0" hangingPunct="1">
              <a:lnSpc>
                <a:spcPct val="100000"/>
              </a:lnSpc>
              <a:spcBef>
                <a:spcPts val="0"/>
              </a:spcBef>
              <a:spcAft>
                <a:spcPts val="0"/>
              </a:spcAft>
              <a:buClrTx/>
              <a:buSzTx/>
              <a:buFont typeface="Wingdings" charset="2"/>
              <a:buChar char="n"/>
              <a:tabLst/>
              <a:defRPr/>
            </a:pPr>
            <a:r>
              <a:rPr lang="ja-JP" altLang="en-US" sz="2600" dirty="0" smtClean="0">
                <a:latin typeface="+mn-ea"/>
              </a:rPr>
              <a:t>超党派</a:t>
            </a:r>
            <a:r>
              <a:rPr lang="ja-JP" altLang="en-US" sz="2600" dirty="0">
                <a:latin typeface="+mn-ea"/>
              </a:rPr>
              <a:t>「原発ゼロの会」との協力による国会での承認反対</a:t>
            </a:r>
            <a:r>
              <a:rPr lang="ja-JP" altLang="en-US" sz="2600" dirty="0" smtClean="0">
                <a:latin typeface="+mn-ea"/>
              </a:rPr>
              <a:t>運動</a:t>
            </a:r>
            <a:endParaRPr lang="en-US" altLang="ja-JP" sz="2600" dirty="0" smtClean="0">
              <a:latin typeface="+mn-ea"/>
            </a:endParaRPr>
          </a:p>
          <a:p>
            <a:pPr marR="0" lvl="0" defTabSz="914400" eaLnBrk="1" fontAlgn="auto" latinLnBrk="0" hangingPunct="1">
              <a:lnSpc>
                <a:spcPct val="100000"/>
              </a:lnSpc>
              <a:spcBef>
                <a:spcPts val="0"/>
              </a:spcBef>
              <a:spcAft>
                <a:spcPts val="0"/>
              </a:spcAft>
              <a:buClrTx/>
              <a:buSzTx/>
              <a:buFont typeface="Wingdings" charset="2"/>
              <a:buChar char="n"/>
              <a:tabLst/>
              <a:defRPr/>
            </a:pPr>
            <a:endParaRPr lang="en-US" altLang="ja-JP" sz="2600" dirty="0">
              <a:latin typeface="+mn-ea"/>
            </a:endParaRPr>
          </a:p>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2600" i="1" dirty="0">
                <a:solidFill>
                  <a:srgbClr val="FF0000"/>
                </a:solidFill>
                <a:latin typeface="+mn-ea"/>
              </a:rPr>
              <a:t>インドに売るな！どこにも売るな！</a:t>
            </a:r>
            <a:endParaRPr lang="en-US" altLang="ja-JP" sz="2600" i="1" dirty="0">
              <a:solidFill>
                <a:srgbClr val="FF0000"/>
              </a:solidFill>
              <a:latin typeface="+mn-ea"/>
            </a:endParaRPr>
          </a:p>
          <a:p>
            <a:pPr marL="0" marR="0" lvl="0" indent="0" algn="r" defTabSz="914400" eaLnBrk="1" fontAlgn="auto" latinLnBrk="0" hangingPunct="1">
              <a:lnSpc>
                <a:spcPct val="100000"/>
              </a:lnSpc>
              <a:spcBef>
                <a:spcPts val="0"/>
              </a:spcBef>
              <a:spcAft>
                <a:spcPts val="0"/>
              </a:spcAft>
              <a:buClrTx/>
              <a:buSzTx/>
              <a:buFontTx/>
              <a:buNone/>
              <a:tabLst/>
              <a:defRPr/>
            </a:pPr>
            <a:r>
              <a:rPr lang="en-US" altLang="ja-JP" sz="2600" dirty="0">
                <a:latin typeface="+mn-ea"/>
              </a:rPr>
              <a:t>〜</a:t>
            </a:r>
            <a:r>
              <a:rPr lang="ja-JP" altLang="en-US" sz="2600" dirty="0">
                <a:latin typeface="+mn-ea"/>
              </a:rPr>
              <a:t>おわり</a:t>
            </a:r>
            <a:r>
              <a:rPr lang="en-US" altLang="ja-JP" sz="2600" dirty="0">
                <a:latin typeface="+mn-ea"/>
              </a:rPr>
              <a:t>〜</a:t>
            </a:r>
            <a:r>
              <a:rPr lang="ja-JP" altLang="en-US" sz="2600" dirty="0">
                <a:latin typeface="Hiragino Mincho ProN W3" charset="-128"/>
                <a:ea typeface="Hiragino Mincho ProN W3" charset="-128"/>
                <a:cs typeface="Hiragino Mincho ProN W3" charset="-128"/>
              </a:rPr>
              <a:t>　</a:t>
            </a:r>
            <a:endParaRPr lang="en-US" altLang="ja-JP" sz="2600" dirty="0">
              <a:latin typeface="Hiragino Mincho ProN W3" charset="-128"/>
              <a:ea typeface="Hiragino Mincho ProN W3" charset="-128"/>
              <a:cs typeface="Hiragino Mincho ProN W3" charset="-128"/>
            </a:endParaRPr>
          </a:p>
          <a:p>
            <a:pPr marL="0" marR="0" lvl="0" indent="0" algn="r" defTabSz="914400" eaLnBrk="1" fontAlgn="auto" latinLnBrk="0" hangingPunct="1">
              <a:lnSpc>
                <a:spcPct val="100000"/>
              </a:lnSpc>
              <a:spcBef>
                <a:spcPts val="0"/>
              </a:spcBef>
              <a:spcAft>
                <a:spcPts val="0"/>
              </a:spcAft>
              <a:buClrTx/>
              <a:buSzTx/>
              <a:buFontTx/>
              <a:buNone/>
              <a:tabLst/>
              <a:defRPr/>
            </a:pPr>
            <a:r>
              <a:rPr lang="ja-JP" altLang="en-US" sz="2600" dirty="0">
                <a:latin typeface="+mn-ea"/>
              </a:rPr>
              <a:t>　</a:t>
            </a:r>
            <a:endParaRPr lang="en-US" altLang="ja-JP" sz="2600" dirty="0">
              <a:latin typeface="+mn-ea"/>
            </a:endParaRPr>
          </a:p>
        </p:txBody>
      </p:sp>
      <p:sp>
        <p:nvSpPr>
          <p:cNvPr id="5" name="スライド番号プレースホルダー 4"/>
          <p:cNvSpPr>
            <a:spLocks noGrp="1"/>
          </p:cNvSpPr>
          <p:nvPr>
            <p:ph type="sldNum" sz="quarter" idx="12"/>
          </p:nvPr>
        </p:nvSpPr>
        <p:spPr/>
        <p:txBody>
          <a:bodyPr/>
          <a:lstStyle/>
          <a:p>
            <a:fld id="{14186929-F812-074E-AC44-34113450D638}" type="slidenum">
              <a:rPr kumimoji="1" lang="ja-JP" altLang="en-US" smtClean="0"/>
              <a:t>11</a:t>
            </a:fld>
            <a:endParaRPr kumimoji="1" lang="ja-JP" altLang="en-US"/>
          </a:p>
        </p:txBody>
      </p:sp>
    </p:spTree>
    <p:extLst>
      <p:ext uri="{BB962C8B-B14F-4D97-AF65-F5344CB8AC3E}">
        <p14:creationId xmlns:p14="http://schemas.microsoft.com/office/powerpoint/2010/main" val="10651774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5"/>
            <a:ext cx="10515600" cy="889517"/>
          </a:xfrm>
        </p:spPr>
        <p:txBody>
          <a:bodyPr>
            <a:normAutofit/>
          </a:bodyPr>
          <a:lstStyle/>
          <a:p>
            <a:r>
              <a:rPr lang="ja-JP" altLang="en-US" dirty="0"/>
              <a:t>「日印原子力協力協定」を</a:t>
            </a:r>
            <a:r>
              <a:rPr lang="ja-JP" altLang="en-US" dirty="0" smtClean="0"/>
              <a:t>なぜ署名か</a:t>
            </a:r>
            <a:r>
              <a:rPr lang="ja-JP" altLang="en-US" dirty="0"/>
              <a:t>？</a:t>
            </a:r>
            <a:endParaRPr kumimoji="1" lang="ja-JP" altLang="en-US" dirty="0"/>
          </a:p>
        </p:txBody>
      </p:sp>
      <p:sp>
        <p:nvSpPr>
          <p:cNvPr id="3" name="コンテンツ プレースホルダー 2"/>
          <p:cNvSpPr>
            <a:spLocks noGrp="1"/>
          </p:cNvSpPr>
          <p:nvPr>
            <p:ph idx="1"/>
          </p:nvPr>
        </p:nvSpPr>
        <p:spPr>
          <a:xfrm>
            <a:off x="685800" y="1552353"/>
            <a:ext cx="10924952" cy="4624610"/>
          </a:xfrm>
        </p:spPr>
        <p:txBody>
          <a:bodyPr>
            <a:noAutofit/>
          </a:bodyPr>
          <a:lstStyle/>
          <a:p>
            <a:pPr>
              <a:lnSpc>
                <a:spcPct val="120000"/>
              </a:lnSpc>
            </a:pPr>
            <a:r>
              <a:rPr lang="ja-JP" altLang="en-US" sz="2400" dirty="0"/>
              <a:t>２０００年代</a:t>
            </a:r>
            <a:r>
              <a:rPr lang="ja-JP" altLang="en-US" sz="2400" dirty="0" smtClean="0"/>
              <a:t>後半、インド</a:t>
            </a:r>
            <a:r>
              <a:rPr lang="ja-JP" altLang="en-US" sz="2400" dirty="0"/>
              <a:t>は国際的な原子力関連貿易が</a:t>
            </a:r>
            <a:r>
              <a:rPr lang="ja-JP" altLang="en-US" sz="2400" dirty="0" smtClean="0"/>
              <a:t>認められた</a:t>
            </a:r>
            <a:endParaRPr lang="en-US" altLang="ja-JP" sz="2400" dirty="0"/>
          </a:p>
          <a:p>
            <a:pPr>
              <a:lnSpc>
                <a:spcPct val="120000"/>
              </a:lnSpc>
            </a:pPr>
            <a:r>
              <a:rPr lang="ja-JP" altLang="en-US" sz="2400" dirty="0" smtClean="0"/>
              <a:t>交換条件：インドは「</a:t>
            </a:r>
            <a:r>
              <a:rPr lang="ja-JP" altLang="en-US" sz="2400" dirty="0"/>
              <a:t>巨額の大規模原発を外国から輸入」</a:t>
            </a:r>
            <a:r>
              <a:rPr lang="ja-JP" altLang="en-US" sz="2400" dirty="0" smtClean="0"/>
              <a:t>する</a:t>
            </a:r>
            <a:endParaRPr lang="en-US" altLang="ja-JP" sz="2400" dirty="0"/>
          </a:p>
          <a:p>
            <a:pPr>
              <a:lnSpc>
                <a:spcPct val="120000"/>
              </a:lnSpc>
            </a:pPr>
            <a:r>
              <a:rPr lang="ja-JP" altLang="en-US" sz="2400" dirty="0" smtClean="0"/>
              <a:t>日系企業の参入計画：三菱重工（フランスの</a:t>
            </a:r>
            <a:r>
              <a:rPr lang="en-US" altLang="ja-JP" sz="2400" dirty="0" smtClean="0"/>
              <a:t>EDF)</a:t>
            </a:r>
            <a:r>
              <a:rPr lang="ja-JP" altLang="en-US" sz="2400" dirty="0" smtClean="0"/>
              <a:t>、</a:t>
            </a:r>
            <a:r>
              <a:rPr lang="ja-JP" altLang="en-US" sz="2400" dirty="0"/>
              <a:t>東芝</a:t>
            </a:r>
            <a:r>
              <a:rPr lang="ja-JP" altLang="en-US" sz="2400" dirty="0" smtClean="0"/>
              <a:t>（子会社ウエスティングハウス</a:t>
            </a:r>
            <a:r>
              <a:rPr lang="ja-JP" altLang="en-US" sz="2400" dirty="0"/>
              <a:t>）、</a:t>
            </a:r>
            <a:r>
              <a:rPr lang="ja-JP" altLang="en-US" sz="2400" dirty="0" smtClean="0"/>
              <a:t>日立（アメリカの</a:t>
            </a:r>
            <a:r>
              <a:rPr lang="en-US" altLang="ja-JP" sz="2400" dirty="0" smtClean="0"/>
              <a:t>GE)</a:t>
            </a:r>
          </a:p>
          <a:p>
            <a:pPr>
              <a:lnSpc>
                <a:spcPct val="120000"/>
              </a:lnSpc>
            </a:pPr>
            <a:r>
              <a:rPr lang="ja-JP" altLang="en-US" sz="2400" dirty="0" smtClean="0"/>
              <a:t>「</a:t>
            </a:r>
            <a:r>
              <a:rPr lang="ja-JP" altLang="en-US" sz="2400" dirty="0"/>
              <a:t>日印協定</a:t>
            </a:r>
            <a:r>
              <a:rPr lang="ja-JP" altLang="en-US" sz="2400" dirty="0" smtClean="0"/>
              <a:t>」未締結のため→日本企業（日本製鋼所・室蘭事業所）が</a:t>
            </a:r>
            <a:r>
              <a:rPr lang="ja-JP" altLang="en-US" sz="2400" dirty="0"/>
              <a:t>市場独占する「核格納容器」などが</a:t>
            </a:r>
            <a:r>
              <a:rPr lang="ja-JP" altLang="en-US" sz="2400" dirty="0" smtClean="0"/>
              <a:t>利用できなかった</a:t>
            </a:r>
            <a:r>
              <a:rPr lang="ja-JP" altLang="en-US" sz="2400" dirty="0"/>
              <a:t>　　　　　　　　　　　　　　　　　　　　　　　　　　　　</a:t>
            </a:r>
            <a:endParaRPr lang="en-US" altLang="ja-JP" sz="2400" dirty="0"/>
          </a:p>
          <a:p>
            <a:pPr marL="0" indent="0" algn="ctr">
              <a:lnSpc>
                <a:spcPct val="120000"/>
              </a:lnSpc>
              <a:buNone/>
            </a:pPr>
            <a:r>
              <a:rPr lang="en-US" altLang="ja-JP" sz="2400" dirty="0" smtClean="0"/>
              <a:t>2010</a:t>
            </a:r>
            <a:r>
              <a:rPr lang="ja-JP" altLang="en-US" sz="2400" dirty="0" smtClean="0"/>
              <a:t>年６月、民主党政権が交渉開始</a:t>
            </a:r>
            <a:endParaRPr lang="en-US" altLang="ja-JP" sz="2400" dirty="0" smtClean="0"/>
          </a:p>
          <a:p>
            <a:pPr marL="0" indent="0" algn="ctr">
              <a:lnSpc>
                <a:spcPct val="120000"/>
              </a:lnSpc>
              <a:buNone/>
            </a:pPr>
            <a:r>
              <a:rPr lang="ja-JP" altLang="en-US" sz="2400" dirty="0" smtClean="0"/>
              <a:t>→</a:t>
            </a:r>
            <a:r>
              <a:rPr lang="en-US" altLang="ja-JP" sz="2400" dirty="0" smtClean="0"/>
              <a:t>2016</a:t>
            </a:r>
            <a:r>
              <a:rPr lang="ja-JP" altLang="en-US" sz="2400" dirty="0" smtClean="0"/>
              <a:t>年</a:t>
            </a:r>
            <a:r>
              <a:rPr lang="en-US" altLang="ja-JP" sz="2400" dirty="0" smtClean="0"/>
              <a:t>11</a:t>
            </a:r>
            <a:r>
              <a:rPr lang="ja-JP" altLang="en-US" sz="2400" dirty="0" smtClean="0"/>
              <a:t>月</a:t>
            </a:r>
            <a:r>
              <a:rPr lang="en-US" altLang="ja-JP" sz="2400" dirty="0" smtClean="0"/>
              <a:t>11</a:t>
            </a:r>
            <a:r>
              <a:rPr lang="ja-JP" altLang="en-US" sz="2400" dirty="0" smtClean="0"/>
              <a:t>日、両国首脳会談後に署名</a:t>
            </a:r>
            <a:endParaRPr lang="en-US" altLang="ja-JP" sz="2400" dirty="0"/>
          </a:p>
        </p:txBody>
      </p:sp>
      <p:sp>
        <p:nvSpPr>
          <p:cNvPr id="5" name="スライド番号プレースホルダー 4"/>
          <p:cNvSpPr>
            <a:spLocks noGrp="1"/>
          </p:cNvSpPr>
          <p:nvPr>
            <p:ph type="sldNum" sz="quarter" idx="12"/>
          </p:nvPr>
        </p:nvSpPr>
        <p:spPr/>
        <p:txBody>
          <a:bodyPr/>
          <a:lstStyle/>
          <a:p>
            <a:fld id="{14186929-F812-074E-AC44-34113450D638}" type="slidenum">
              <a:rPr kumimoji="1" lang="ja-JP" altLang="en-US" smtClean="0"/>
              <a:t>2</a:t>
            </a:fld>
            <a:endParaRPr kumimoji="1" lang="ja-JP" altLang="en-US" dirty="0"/>
          </a:p>
        </p:txBody>
      </p:sp>
      <p:sp>
        <p:nvSpPr>
          <p:cNvPr id="6" name="タイトル 1"/>
          <p:cNvSpPr txBox="1">
            <a:spLocks/>
          </p:cNvSpPr>
          <p:nvPr/>
        </p:nvSpPr>
        <p:spPr>
          <a:xfrm>
            <a:off x="838200" y="40431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endParaRPr lang="ja-JP" altLang="en-US" dirty="0"/>
          </a:p>
        </p:txBody>
      </p:sp>
    </p:spTree>
    <p:extLst>
      <p:ext uri="{BB962C8B-B14F-4D97-AF65-F5344CB8AC3E}">
        <p14:creationId xmlns:p14="http://schemas.microsoft.com/office/powerpoint/2010/main" val="1881923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4186929-F812-074E-AC44-34113450D638}" type="slidenum">
              <a:rPr kumimoji="1" lang="ja-JP" altLang="en-US" smtClean="0"/>
              <a:t>3</a:t>
            </a:fld>
            <a:endParaRPr kumimoji="1" lang="ja-JP" altLang="en-US"/>
          </a:p>
        </p:txBody>
      </p:sp>
      <p:pic>
        <p:nvPicPr>
          <p:cNvPr id="6" name="図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90528" y="44271"/>
            <a:ext cx="8671388" cy="6211533"/>
          </a:xfrm>
          <a:prstGeom prst="rect">
            <a:avLst/>
          </a:prstGeom>
        </p:spPr>
      </p:pic>
    </p:spTree>
    <p:extLst>
      <p:ext uri="{BB962C8B-B14F-4D97-AF65-F5344CB8AC3E}">
        <p14:creationId xmlns:p14="http://schemas.microsoft.com/office/powerpoint/2010/main" val="1039406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1" y="343864"/>
            <a:ext cx="10396882" cy="705111"/>
          </a:xfrm>
        </p:spPr>
        <p:txBody>
          <a:bodyPr>
            <a:noAutofit/>
          </a:bodyPr>
          <a:lstStyle/>
          <a:p>
            <a:pPr algn="ctr"/>
            <a:r>
              <a:rPr lang="ja-JP" altLang="en-US" sz="4800" u="sng" dirty="0"/>
              <a:t>協定の最重要問題−１</a:t>
            </a:r>
            <a:endParaRPr kumimoji="1" lang="ja-JP" altLang="en-US" sz="4800" u="sng" dirty="0"/>
          </a:p>
        </p:txBody>
      </p:sp>
      <p:sp>
        <p:nvSpPr>
          <p:cNvPr id="3" name="コンテンツ プレースホルダー 2"/>
          <p:cNvSpPr>
            <a:spLocks noGrp="1"/>
          </p:cNvSpPr>
          <p:nvPr>
            <p:ph idx="1"/>
          </p:nvPr>
        </p:nvSpPr>
        <p:spPr>
          <a:xfrm>
            <a:off x="685800" y="1399256"/>
            <a:ext cx="10841803" cy="4954771"/>
          </a:xfrm>
        </p:spPr>
        <p:txBody>
          <a:bodyPr>
            <a:normAutofit/>
          </a:bodyPr>
          <a:lstStyle/>
          <a:p>
            <a:pPr>
              <a:buFont typeface="Wingdings" charset="2"/>
              <a:buChar char="ü"/>
            </a:pPr>
            <a:r>
              <a:rPr kumimoji="1" lang="ja-JP" altLang="en-US" sz="2400" dirty="0">
                <a:latin typeface="+mn-ea"/>
              </a:rPr>
              <a:t>安倍</a:t>
            </a:r>
            <a:r>
              <a:rPr kumimoji="1" lang="ja-JP" altLang="en-US" sz="2400" dirty="0" smtClean="0">
                <a:latin typeface="+mn-ea"/>
              </a:rPr>
              <a:t>政権による戦後日本の外交</a:t>
            </a:r>
            <a:r>
              <a:rPr kumimoji="1" lang="ja-JP" altLang="en-US" sz="2400" dirty="0">
                <a:latin typeface="+mn-ea"/>
              </a:rPr>
              <a:t>基本</a:t>
            </a:r>
            <a:r>
              <a:rPr kumimoji="1" lang="ja-JP" altLang="en-US" sz="2400" dirty="0" smtClean="0">
                <a:latin typeface="+mn-ea"/>
              </a:rPr>
              <a:t>方針の「</a:t>
            </a:r>
            <a:r>
              <a:rPr kumimoji="1" lang="ja-JP" altLang="en-US" sz="2400" dirty="0">
                <a:latin typeface="+mn-ea"/>
              </a:rPr>
              <a:t>大転換</a:t>
            </a:r>
            <a:r>
              <a:rPr kumimoji="1" lang="ja-JP" altLang="en-US" sz="2400" dirty="0" smtClean="0">
                <a:latin typeface="+mn-ea"/>
              </a:rPr>
              <a:t>」</a:t>
            </a:r>
            <a:r>
              <a:rPr kumimoji="1" lang="en-US" altLang="ja-JP" sz="2400" dirty="0">
                <a:latin typeface="+mn-ea"/>
              </a:rPr>
              <a:t/>
            </a:r>
            <a:br>
              <a:rPr kumimoji="1" lang="en-US" altLang="ja-JP" sz="2400" dirty="0">
                <a:latin typeface="+mn-ea"/>
              </a:rPr>
            </a:br>
            <a:r>
              <a:rPr kumimoji="1" lang="ja-JP" altLang="en-US" sz="2400" dirty="0">
                <a:latin typeface="+mn-ea"/>
              </a:rPr>
              <a:t>→</a:t>
            </a:r>
            <a:r>
              <a:rPr lang="ja-JP" altLang="en-US" sz="2400" dirty="0">
                <a:latin typeface="+mn-ea"/>
              </a:rPr>
              <a:t>「核兵器先制使用</a:t>
            </a:r>
            <a:r>
              <a:rPr lang="ja-JP" altLang="en-US" sz="2400" dirty="0" smtClean="0">
                <a:latin typeface="+mn-ea"/>
              </a:rPr>
              <a:t>」に関する消極的問題</a:t>
            </a:r>
            <a:r>
              <a:rPr lang="ja-JP" altLang="en-US" sz="2400" dirty="0">
                <a:latin typeface="+mn-ea"/>
              </a:rPr>
              <a:t>・国連総会での反対投票・武器輸出開始⇒</a:t>
            </a:r>
            <a:r>
              <a:rPr lang="en-US" altLang="ja-JP" sz="2400" dirty="0">
                <a:latin typeface="+mn-ea"/>
              </a:rPr>
              <a:t>NPT</a:t>
            </a:r>
            <a:r>
              <a:rPr lang="ja-JP" altLang="en-US" sz="2400" dirty="0">
                <a:latin typeface="+mn-ea"/>
              </a:rPr>
              <a:t>体制を崩壊させる日印協定　</a:t>
            </a:r>
            <a:endParaRPr lang="en-US" altLang="ja-JP" sz="2400" dirty="0">
              <a:latin typeface="+mn-ea"/>
            </a:endParaRPr>
          </a:p>
          <a:p>
            <a:pPr>
              <a:buFont typeface="Wingdings" charset="2"/>
              <a:buChar char="ü"/>
            </a:pPr>
            <a:endParaRPr lang="en-US" altLang="ja-JP" sz="2400" dirty="0" smtClean="0">
              <a:latin typeface="+mn-ea"/>
            </a:endParaRPr>
          </a:p>
          <a:p>
            <a:pPr>
              <a:buFont typeface="Wingdings" charset="2"/>
              <a:buChar char="ü"/>
            </a:pPr>
            <a:r>
              <a:rPr lang="ja-JP" altLang="en-US" sz="2400" dirty="0" smtClean="0">
                <a:latin typeface="+mn-ea"/>
              </a:rPr>
              <a:t>安倍政権の「核不拡散」に関する認識の異常さ</a:t>
            </a:r>
            <a:r>
              <a:rPr lang="en-US" altLang="ja-JP" sz="2400" dirty="0" smtClean="0">
                <a:latin typeface="+mn-ea"/>
              </a:rPr>
              <a:t/>
            </a:r>
            <a:br>
              <a:rPr lang="en-US" altLang="ja-JP" sz="2400" dirty="0" smtClean="0">
                <a:latin typeface="+mn-ea"/>
              </a:rPr>
            </a:br>
            <a:endParaRPr lang="en-US" altLang="ja-JP" sz="2400" dirty="0">
              <a:latin typeface="+mn-ea"/>
            </a:endParaRPr>
          </a:p>
          <a:p>
            <a:pPr>
              <a:buFont typeface="Wingdings" charset="2"/>
              <a:buChar char="ü"/>
            </a:pPr>
            <a:r>
              <a:rPr lang="ja-JP" altLang="en-US" sz="2400" dirty="0">
                <a:latin typeface="+mn-ea"/>
              </a:rPr>
              <a:t>　「原子力協力協定」だが、印に「原発と核兵器の増産」を認める内容で</a:t>
            </a:r>
            <a:r>
              <a:rPr lang="ja-JP" altLang="en-US" sz="2400" dirty="0" smtClean="0">
                <a:latin typeface="+mn-ea"/>
              </a:rPr>
              <a:t>ある</a:t>
            </a:r>
            <a:r>
              <a:rPr lang="en-US" altLang="ja-JP" sz="2400" dirty="0" smtClean="0">
                <a:latin typeface="+mn-ea"/>
              </a:rPr>
              <a:t/>
            </a:r>
            <a:br>
              <a:rPr lang="en-US" altLang="ja-JP" sz="2400" dirty="0" smtClean="0">
                <a:latin typeface="+mn-ea"/>
              </a:rPr>
            </a:br>
            <a:endParaRPr lang="en-US" altLang="ja-JP" sz="2400" dirty="0">
              <a:latin typeface="+mn-ea"/>
            </a:endParaRPr>
          </a:p>
          <a:p>
            <a:pPr>
              <a:buFont typeface="Wingdings" charset="2"/>
              <a:buChar char="ü"/>
            </a:pPr>
            <a:r>
              <a:rPr lang="ja-JP" altLang="en-US" sz="2400" dirty="0">
                <a:latin typeface="+mn-ea"/>
              </a:rPr>
              <a:t>国際的影響は大→印「核兵器」を「唯一の戦争被ばく国としての平和」日本が</a:t>
            </a:r>
            <a:r>
              <a:rPr lang="ja-JP" altLang="en-US" sz="2400" dirty="0" smtClean="0">
                <a:latin typeface="+mn-ea"/>
              </a:rPr>
              <a:t>承認</a:t>
            </a:r>
            <a:r>
              <a:rPr lang="en-US" altLang="ja-JP" sz="2400" dirty="0" smtClean="0">
                <a:latin typeface="+mn-ea"/>
              </a:rPr>
              <a:t/>
            </a:r>
            <a:br>
              <a:rPr lang="en-US" altLang="ja-JP" sz="2400" dirty="0" smtClean="0">
                <a:latin typeface="+mn-ea"/>
              </a:rPr>
            </a:br>
            <a:endParaRPr lang="en-US" altLang="ja-JP" sz="2400" dirty="0">
              <a:latin typeface="+mn-ea"/>
            </a:endParaRPr>
          </a:p>
          <a:p>
            <a:pPr>
              <a:buFont typeface="Wingdings" charset="2"/>
              <a:buChar char="ü"/>
            </a:pPr>
            <a:r>
              <a:rPr lang="ja-JP" altLang="en-US" sz="2400" dirty="0">
                <a:latin typeface="+mn-ea"/>
              </a:rPr>
              <a:t>すべては「</a:t>
            </a:r>
            <a:r>
              <a:rPr lang="en-US" altLang="ja-JP" sz="2400" dirty="0">
                <a:latin typeface="+mn-ea"/>
              </a:rPr>
              <a:t>1</a:t>
            </a:r>
            <a:r>
              <a:rPr lang="ja-JP" altLang="en-US" sz="2400" dirty="0">
                <a:latin typeface="+mn-ea"/>
              </a:rPr>
              <a:t>年前終了通告</a:t>
            </a:r>
            <a:r>
              <a:rPr lang="ja-JP" altLang="en-US" sz="2400" dirty="0" smtClean="0">
                <a:latin typeface="+mn-ea"/>
              </a:rPr>
              <a:t>」→</a:t>
            </a:r>
            <a:r>
              <a:rPr lang="ja-JP" altLang="en-US" sz="2400" dirty="0">
                <a:latin typeface="+mn-ea"/>
              </a:rPr>
              <a:t>非</a:t>
            </a:r>
            <a:r>
              <a:rPr lang="en-US" altLang="ja-JP" sz="2400" dirty="0">
                <a:latin typeface="+mn-ea"/>
              </a:rPr>
              <a:t>NPT</a:t>
            </a:r>
            <a:r>
              <a:rPr lang="ja-JP" altLang="en-US" sz="2400" dirty="0">
                <a:latin typeface="+mn-ea"/>
              </a:rPr>
              <a:t>締約国相手の特別内容ではない</a:t>
            </a:r>
            <a:endParaRPr lang="en-US" altLang="ja-JP" sz="2400" dirty="0">
              <a:latin typeface="+mn-ea"/>
            </a:endParaRPr>
          </a:p>
        </p:txBody>
      </p:sp>
      <p:sp>
        <p:nvSpPr>
          <p:cNvPr id="5" name="スライド番号プレースホルダー 4"/>
          <p:cNvSpPr>
            <a:spLocks noGrp="1"/>
          </p:cNvSpPr>
          <p:nvPr>
            <p:ph type="sldNum" sz="quarter" idx="12"/>
          </p:nvPr>
        </p:nvSpPr>
        <p:spPr/>
        <p:txBody>
          <a:bodyPr/>
          <a:lstStyle/>
          <a:p>
            <a:fld id="{14186929-F812-074E-AC44-34113450D638}" type="slidenum">
              <a:rPr kumimoji="1" lang="ja-JP" altLang="en-US" smtClean="0"/>
              <a:t>4</a:t>
            </a:fld>
            <a:endParaRPr kumimoji="1" lang="ja-JP" altLang="en-US"/>
          </a:p>
        </p:txBody>
      </p:sp>
    </p:spTree>
    <p:extLst>
      <p:ext uri="{BB962C8B-B14F-4D97-AF65-F5344CB8AC3E}">
        <p14:creationId xmlns:p14="http://schemas.microsoft.com/office/powerpoint/2010/main" val="1293247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1" y="248383"/>
            <a:ext cx="10396882" cy="1055076"/>
          </a:xfrm>
        </p:spPr>
        <p:txBody>
          <a:bodyPr>
            <a:normAutofit/>
          </a:bodyPr>
          <a:lstStyle/>
          <a:p>
            <a:pPr algn="ctr"/>
            <a:r>
              <a:rPr lang="ja-JP" altLang="en-US" sz="4800" u="sng" dirty="0"/>
              <a:t>協定の最重要問題−２</a:t>
            </a:r>
            <a:endParaRPr kumimoji="1" lang="ja-JP" altLang="en-US" sz="4800" u="sng" dirty="0"/>
          </a:p>
        </p:txBody>
      </p:sp>
      <p:sp>
        <p:nvSpPr>
          <p:cNvPr id="3" name="コンテンツ プレースホルダー 2"/>
          <p:cNvSpPr>
            <a:spLocks noGrp="1"/>
          </p:cNvSpPr>
          <p:nvPr>
            <p:ph idx="1"/>
          </p:nvPr>
        </p:nvSpPr>
        <p:spPr>
          <a:xfrm>
            <a:off x="613880" y="1378804"/>
            <a:ext cx="11216170" cy="4977546"/>
          </a:xfrm>
          <a:noFill/>
          <a:ln>
            <a:noFill/>
          </a:ln>
        </p:spPr>
        <p:txBody>
          <a:bodyPr wrap="square">
            <a:normAutofit fontScale="92500" lnSpcReduction="10000"/>
          </a:bodyPr>
          <a:lstStyle/>
          <a:p>
            <a:pPr>
              <a:buFont typeface="Wingdings" charset="2"/>
              <a:buChar char="ü"/>
            </a:pPr>
            <a:r>
              <a:rPr lang="ja-JP" altLang="en-US" sz="2400" dirty="0">
                <a:latin typeface="+mn-ea"/>
              </a:rPr>
              <a:t>核不拡散へ向けた主体性</a:t>
            </a:r>
            <a:r>
              <a:rPr lang="ja-JP" altLang="en-US" sz="2400" dirty="0" smtClean="0">
                <a:latin typeface="+mn-ea"/>
              </a:rPr>
              <a:t>放棄</a:t>
            </a:r>
            <a:endParaRPr lang="en-US" altLang="ja-JP" sz="2400" dirty="0" smtClean="0">
              <a:latin typeface="+mn-ea"/>
            </a:endParaRPr>
          </a:p>
          <a:p>
            <a:pPr marL="0" indent="0">
              <a:buNone/>
            </a:pPr>
            <a:r>
              <a:rPr lang="en-US" altLang="ja-JP" sz="2400" dirty="0">
                <a:latin typeface="+mn-ea"/>
              </a:rPr>
              <a:t> </a:t>
            </a:r>
            <a:r>
              <a:rPr lang="en-US" altLang="ja-JP" sz="2400" dirty="0" smtClean="0">
                <a:latin typeface="+mn-ea"/>
              </a:rPr>
              <a:t> </a:t>
            </a:r>
            <a:r>
              <a:rPr lang="en-US" altLang="ja-JP" sz="2400" dirty="0">
                <a:latin typeface="+mn-ea"/>
              </a:rPr>
              <a:t> </a:t>
            </a:r>
            <a:r>
              <a:rPr lang="ja-JP" altLang="en-US" sz="2400" dirty="0" smtClean="0">
                <a:latin typeface="+mn-ea"/>
              </a:rPr>
              <a:t> 「</a:t>
            </a:r>
            <a:r>
              <a:rPr lang="en-US" altLang="ja-JP" sz="2400" dirty="0" smtClean="0">
                <a:latin typeface="+mn-ea"/>
              </a:rPr>
              <a:t> 9</a:t>
            </a:r>
            <a:r>
              <a:rPr lang="ja-JP" altLang="en-US" sz="2400" dirty="0" smtClean="0">
                <a:latin typeface="+mn-ea"/>
              </a:rPr>
              <a:t>月</a:t>
            </a:r>
            <a:r>
              <a:rPr lang="en-US" altLang="ja-JP" sz="2400" dirty="0" smtClean="0">
                <a:latin typeface="+mn-ea"/>
              </a:rPr>
              <a:t>5</a:t>
            </a:r>
            <a:r>
              <a:rPr lang="ja-JP" altLang="en-US" sz="2400" dirty="0" smtClean="0">
                <a:latin typeface="+mn-ea"/>
              </a:rPr>
              <a:t>日の声明」 、</a:t>
            </a:r>
            <a:r>
              <a:rPr lang="ja-JP" altLang="en-US" sz="2400" dirty="0">
                <a:latin typeface="+mn-ea"/>
              </a:rPr>
              <a:t>国際原子力機関（</a:t>
            </a:r>
            <a:r>
              <a:rPr lang="en-US" altLang="ja-JP" sz="2400" dirty="0">
                <a:latin typeface="+mn-ea"/>
              </a:rPr>
              <a:t>IAEA</a:t>
            </a:r>
            <a:r>
              <a:rPr lang="ja-JP" altLang="en-US" sz="2400" dirty="0">
                <a:latin typeface="+mn-ea"/>
              </a:rPr>
              <a:t>）の「印特化の保障</a:t>
            </a:r>
            <a:r>
              <a:rPr lang="ja-JP" altLang="en-US" sz="2400" dirty="0" smtClean="0">
                <a:latin typeface="+mn-ea"/>
              </a:rPr>
              <a:t>措置（査察）協定</a:t>
            </a:r>
            <a:r>
              <a:rPr lang="ja-JP" altLang="en-US" sz="2400" dirty="0">
                <a:latin typeface="+mn-ea"/>
              </a:rPr>
              <a:t>」に</a:t>
            </a:r>
            <a:r>
              <a:rPr lang="ja-JP" altLang="en-US" sz="2400" dirty="0" smtClean="0">
                <a:latin typeface="+mn-ea"/>
              </a:rPr>
              <a:t>全面依存</a:t>
            </a:r>
            <a:r>
              <a:rPr lang="en-US" altLang="ja-JP" sz="2400" dirty="0">
                <a:latin typeface="+mn-ea"/>
              </a:rPr>
              <a:t/>
            </a:r>
            <a:br>
              <a:rPr lang="en-US" altLang="ja-JP" sz="2400" dirty="0">
                <a:latin typeface="+mn-ea"/>
              </a:rPr>
            </a:br>
            <a:r>
              <a:rPr lang="en-US" altLang="ja-JP" sz="2400" dirty="0" smtClean="0">
                <a:latin typeface="+mn-ea"/>
              </a:rPr>
              <a:t>    </a:t>
            </a:r>
            <a:r>
              <a:rPr lang="ja-JP" altLang="en-US" sz="2400" u="sng" dirty="0" smtClean="0">
                <a:latin typeface="+mn-ea"/>
              </a:rPr>
              <a:t>→</a:t>
            </a:r>
            <a:r>
              <a:rPr lang="ja-JP" altLang="en-US" sz="2400" u="sng" dirty="0">
                <a:latin typeface="+mn-ea"/>
              </a:rPr>
              <a:t>しかし、核兵器製造の軍事用施設は保障措置対象ではない、軍民は印が</a:t>
            </a:r>
            <a:r>
              <a:rPr lang="ja-JP" altLang="en-US" sz="2400" u="sng" dirty="0" smtClean="0">
                <a:latin typeface="+mn-ea"/>
              </a:rPr>
              <a:t>決める</a:t>
            </a:r>
            <a:endParaRPr lang="en-US" altLang="ja-JP" sz="2400" u="sng" dirty="0" smtClean="0">
              <a:latin typeface="+mn-ea"/>
            </a:endParaRPr>
          </a:p>
          <a:p>
            <a:pPr marL="0" indent="0">
              <a:buNone/>
            </a:pPr>
            <a:r>
              <a:rPr lang="ja-JP" altLang="en-US" sz="2400" dirty="0">
                <a:latin typeface="+mn-ea"/>
              </a:rPr>
              <a:t>　</a:t>
            </a:r>
            <a:r>
              <a:rPr lang="ja-JP" altLang="en-US" sz="2400" dirty="0" smtClean="0">
                <a:latin typeface="+mn-ea"/>
              </a:rPr>
              <a:t>　</a:t>
            </a:r>
            <a:r>
              <a:rPr lang="ja-JP" altLang="en-US" sz="2400" u="sng" dirty="0" smtClean="0">
                <a:latin typeface="+mn-ea"/>
              </a:rPr>
              <a:t>印米協定では認められている「原発関連施設での実地調査」も記載なし</a:t>
            </a:r>
            <a:endParaRPr lang="en-US" altLang="ja-JP" sz="2400" u="sng" dirty="0" smtClean="0">
              <a:latin typeface="+mn-ea"/>
            </a:endParaRPr>
          </a:p>
          <a:p>
            <a:pPr marL="0" indent="0">
              <a:buNone/>
            </a:pPr>
            <a:endParaRPr lang="en-US" altLang="ja-JP" sz="2400" dirty="0">
              <a:latin typeface="+mn-ea"/>
            </a:endParaRPr>
          </a:p>
          <a:p>
            <a:pPr>
              <a:buFont typeface="Wingdings" charset="2"/>
              <a:buChar char="ü"/>
            </a:pPr>
            <a:r>
              <a:rPr lang="ja-JP" altLang="en-US" sz="2400" dirty="0">
                <a:latin typeface="+mn-ea"/>
              </a:rPr>
              <a:t>インドの誰のための「協力」であるか→現地の非暴力反対運動の</a:t>
            </a:r>
            <a:r>
              <a:rPr lang="ja-JP" altLang="en-US" sz="2400" dirty="0" smtClean="0">
                <a:latin typeface="+mn-ea"/>
              </a:rPr>
              <a:t>封殺</a:t>
            </a:r>
            <a:endParaRPr lang="en-US" altLang="ja-JP" sz="2400" dirty="0" smtClean="0">
              <a:latin typeface="+mn-ea"/>
            </a:endParaRPr>
          </a:p>
          <a:p>
            <a:pPr marL="0" indent="0">
              <a:buNone/>
            </a:pPr>
            <a:endParaRPr lang="en-US" altLang="ja-JP" sz="2400" dirty="0">
              <a:latin typeface="+mn-ea"/>
            </a:endParaRPr>
          </a:p>
          <a:p>
            <a:pPr>
              <a:buFont typeface="Wingdings" charset="2"/>
              <a:buChar char="ü"/>
            </a:pPr>
            <a:r>
              <a:rPr lang="ja-JP" altLang="en-US" sz="2400" dirty="0">
                <a:latin typeface="+mn-ea"/>
              </a:rPr>
              <a:t>日本社会から原発を輸出することの非倫理性</a:t>
            </a:r>
            <a:endParaRPr lang="en-US" altLang="ja-JP" sz="2400" dirty="0">
              <a:latin typeface="+mn-ea"/>
            </a:endParaRPr>
          </a:p>
          <a:p>
            <a:pPr>
              <a:buFont typeface="Wingdings" charset="2"/>
              <a:buChar char="ü"/>
            </a:pPr>
            <a:endParaRPr lang="en-US" altLang="ja-JP" sz="2400" dirty="0" smtClean="0">
              <a:latin typeface="+mn-ea"/>
            </a:endParaRPr>
          </a:p>
          <a:p>
            <a:pPr>
              <a:buFont typeface="Wingdings" charset="2"/>
              <a:buChar char="ü"/>
            </a:pPr>
            <a:r>
              <a:rPr lang="ja-JP" altLang="en-US" sz="2400" dirty="0" smtClean="0">
                <a:latin typeface="+mn-ea"/>
              </a:rPr>
              <a:t>東電</a:t>
            </a:r>
            <a:r>
              <a:rPr lang="ja-JP" altLang="en-US" sz="2400" dirty="0">
                <a:latin typeface="+mn-ea"/>
              </a:rPr>
              <a:t>福島第一原発事故で責任を負わない日本企業による</a:t>
            </a:r>
            <a:r>
              <a:rPr lang="ja-JP" altLang="en-US" sz="2400" dirty="0" smtClean="0">
                <a:latin typeface="+mn-ea"/>
              </a:rPr>
              <a:t>進出</a:t>
            </a:r>
            <a:endParaRPr lang="en-US" altLang="ja-JP" sz="2400" dirty="0" smtClean="0">
              <a:latin typeface="+mn-ea"/>
            </a:endParaRPr>
          </a:p>
          <a:p>
            <a:pPr marL="0" indent="0">
              <a:buNone/>
            </a:pPr>
            <a:endParaRPr lang="en-US" altLang="ja-JP" sz="2400" dirty="0">
              <a:latin typeface="+mn-ea"/>
            </a:endParaRPr>
          </a:p>
          <a:p>
            <a:pPr>
              <a:buFont typeface="Wingdings" charset="2"/>
              <a:buChar char="ü"/>
            </a:pPr>
            <a:r>
              <a:rPr lang="ja-JP" altLang="en-US" sz="2400" dirty="0">
                <a:latin typeface="+mn-ea"/>
              </a:rPr>
              <a:t>印財閥系企業の工事受注→ワイロ、不正腐敗の拡大</a:t>
            </a:r>
            <a:endParaRPr kumimoji="1" lang="ja-JP" altLang="en-US" sz="2400" dirty="0"/>
          </a:p>
        </p:txBody>
      </p:sp>
      <p:sp>
        <p:nvSpPr>
          <p:cNvPr id="5" name="スライド番号プレースホルダー 4"/>
          <p:cNvSpPr>
            <a:spLocks noGrp="1"/>
          </p:cNvSpPr>
          <p:nvPr>
            <p:ph type="sldNum" sz="quarter" idx="12"/>
          </p:nvPr>
        </p:nvSpPr>
        <p:spPr/>
        <p:txBody>
          <a:bodyPr/>
          <a:lstStyle/>
          <a:p>
            <a:fld id="{14186929-F812-074E-AC44-34113450D638}" type="slidenum">
              <a:rPr kumimoji="1" lang="ja-JP" altLang="en-US" smtClean="0"/>
              <a:t>5</a:t>
            </a:fld>
            <a:endParaRPr kumimoji="1" lang="ja-JP" altLang="en-US"/>
          </a:p>
        </p:txBody>
      </p:sp>
    </p:spTree>
    <p:extLst>
      <p:ext uri="{BB962C8B-B14F-4D97-AF65-F5344CB8AC3E}">
        <p14:creationId xmlns:p14="http://schemas.microsoft.com/office/powerpoint/2010/main" val="390282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1" y="410967"/>
            <a:ext cx="10396882" cy="1035062"/>
          </a:xfrm>
        </p:spPr>
        <p:txBody>
          <a:bodyPr>
            <a:normAutofit fontScale="90000"/>
          </a:bodyPr>
          <a:lstStyle/>
          <a:p>
            <a:pPr algn="ctr"/>
            <a:r>
              <a:rPr kumimoji="1" lang="ja-JP" altLang="en-US" sz="4800" dirty="0">
                <a:latin typeface="+mj-ea"/>
              </a:rPr>
              <a:t>＜１＞インドに</a:t>
            </a:r>
            <a:r>
              <a:rPr kumimoji="1" lang="en-US" altLang="ja-JP" sz="4800" dirty="0">
                <a:latin typeface="+mj-ea"/>
              </a:rPr>
              <a:t>NPT</a:t>
            </a:r>
            <a:r>
              <a:rPr kumimoji="1" lang="ja-JP" altLang="en-US" sz="4800" dirty="0">
                <a:latin typeface="+mj-ea"/>
              </a:rPr>
              <a:t>締約を求めず、</a:t>
            </a:r>
            <a:r>
              <a:rPr kumimoji="1" lang="en-US" altLang="ja-JP" sz="4800" dirty="0">
                <a:latin typeface="+mj-ea"/>
              </a:rPr>
              <a:t/>
            </a:r>
            <a:br>
              <a:rPr kumimoji="1" lang="en-US" altLang="ja-JP" sz="4800" dirty="0">
                <a:latin typeface="+mj-ea"/>
              </a:rPr>
            </a:br>
            <a:r>
              <a:rPr kumimoji="1" lang="ja-JP" altLang="en-US" sz="4800" u="sng" dirty="0">
                <a:latin typeface="+mj-ea"/>
              </a:rPr>
              <a:t>未締約を認める協定</a:t>
            </a:r>
          </a:p>
        </p:txBody>
      </p:sp>
      <p:sp>
        <p:nvSpPr>
          <p:cNvPr id="3" name="コンテンツ プレースホルダー 2"/>
          <p:cNvSpPr>
            <a:spLocks noGrp="1"/>
          </p:cNvSpPr>
          <p:nvPr>
            <p:ph idx="1"/>
          </p:nvPr>
        </p:nvSpPr>
        <p:spPr>
          <a:xfrm>
            <a:off x="685801" y="1657352"/>
            <a:ext cx="10667999" cy="4527548"/>
          </a:xfrm>
        </p:spPr>
        <p:txBody>
          <a:bodyPr>
            <a:noAutofit/>
          </a:bodyPr>
          <a:lstStyle/>
          <a:p>
            <a:pPr>
              <a:lnSpc>
                <a:spcPct val="110000"/>
              </a:lnSpc>
              <a:buFont typeface="Arial" charset="0"/>
              <a:buChar char="•"/>
            </a:pPr>
            <a:r>
              <a:rPr lang="en-US" altLang="ja-JP" dirty="0">
                <a:latin typeface="+mn-ea"/>
              </a:rPr>
              <a:t>『</a:t>
            </a:r>
            <a:r>
              <a:rPr lang="ja-JP" altLang="en-US" dirty="0">
                <a:latin typeface="+mn-ea"/>
              </a:rPr>
              <a:t>協定</a:t>
            </a:r>
            <a:r>
              <a:rPr lang="en-US" altLang="ja-JP" dirty="0">
                <a:latin typeface="+mn-ea"/>
              </a:rPr>
              <a:t>』</a:t>
            </a:r>
            <a:r>
              <a:rPr lang="ja-JP" altLang="en-US" dirty="0">
                <a:latin typeface="+mn-ea"/>
              </a:rPr>
              <a:t>前文→日本が</a:t>
            </a:r>
            <a:r>
              <a:rPr lang="en-US" altLang="ja-JP" dirty="0">
                <a:latin typeface="+mn-ea"/>
              </a:rPr>
              <a:t>NPT</a:t>
            </a:r>
            <a:r>
              <a:rPr lang="ja-JP" altLang="en-US" dirty="0">
                <a:latin typeface="+mn-ea"/>
              </a:rPr>
              <a:t>当事国であることをインドが「考慮」</a:t>
            </a:r>
            <a:r>
              <a:rPr lang="ja-JP" altLang="en-US" dirty="0" smtClean="0">
                <a:latin typeface="+mn-ea"/>
              </a:rPr>
              <a:t>する</a:t>
            </a:r>
            <a:r>
              <a:rPr lang="en-US" altLang="ja-JP" dirty="0" smtClean="0">
                <a:latin typeface="+mn-ea"/>
              </a:rPr>
              <a:t/>
            </a:r>
            <a:br>
              <a:rPr lang="en-US" altLang="ja-JP" dirty="0" smtClean="0">
                <a:latin typeface="+mn-ea"/>
              </a:rPr>
            </a:br>
            <a:endParaRPr lang="en-US" altLang="ja-JP" dirty="0">
              <a:latin typeface="+mn-ea"/>
            </a:endParaRPr>
          </a:p>
          <a:p>
            <a:pPr>
              <a:lnSpc>
                <a:spcPct val="110000"/>
              </a:lnSpc>
              <a:buFont typeface="Arial" charset="0"/>
              <a:buChar char="•"/>
            </a:pPr>
            <a:r>
              <a:rPr lang="ja-JP" altLang="en-US" dirty="0">
                <a:latin typeface="+mn-ea"/>
              </a:rPr>
              <a:t>インドが</a:t>
            </a:r>
            <a:r>
              <a:rPr lang="en-US" altLang="ja-JP" dirty="0">
                <a:latin typeface="+mn-ea"/>
              </a:rPr>
              <a:t>NPT</a:t>
            </a:r>
            <a:r>
              <a:rPr lang="ja-JP" altLang="en-US" dirty="0">
                <a:latin typeface="+mn-ea"/>
              </a:rPr>
              <a:t>未加盟・無視については、日本から何らの言及</a:t>
            </a:r>
            <a:r>
              <a:rPr lang="ja-JP" altLang="en-US" dirty="0" smtClean="0">
                <a:latin typeface="+mn-ea"/>
              </a:rPr>
              <a:t>なし</a:t>
            </a:r>
            <a:r>
              <a:rPr lang="en-US" altLang="ja-JP" dirty="0" smtClean="0">
                <a:latin typeface="+mn-ea"/>
              </a:rPr>
              <a:t/>
            </a:r>
            <a:br>
              <a:rPr lang="en-US" altLang="ja-JP" dirty="0" smtClean="0">
                <a:latin typeface="+mn-ea"/>
              </a:rPr>
            </a:br>
            <a:endParaRPr lang="en-US" altLang="ja-JP" dirty="0">
              <a:latin typeface="+mn-ea"/>
            </a:endParaRPr>
          </a:p>
          <a:p>
            <a:pPr>
              <a:lnSpc>
                <a:spcPct val="110000"/>
              </a:lnSpc>
              <a:buFont typeface="Arial" charset="0"/>
              <a:buChar char="•"/>
            </a:pPr>
            <a:r>
              <a:rPr lang="en-US" altLang="ja-JP" dirty="0">
                <a:latin typeface="+mn-ea"/>
              </a:rPr>
              <a:t>『</a:t>
            </a:r>
            <a:r>
              <a:rPr lang="ja-JP" altLang="en-US" dirty="0">
                <a:latin typeface="+mn-ea"/>
              </a:rPr>
              <a:t>協定</a:t>
            </a:r>
            <a:r>
              <a:rPr lang="en-US" altLang="ja-JP" dirty="0">
                <a:latin typeface="+mn-ea"/>
              </a:rPr>
              <a:t>』</a:t>
            </a:r>
            <a:r>
              <a:rPr lang="ja-JP" altLang="en-US" dirty="0">
                <a:latin typeface="+mn-ea"/>
              </a:rPr>
              <a:t>第</a:t>
            </a:r>
            <a:r>
              <a:rPr lang="en-US" altLang="ja-JP" dirty="0">
                <a:latin typeface="+mn-ea"/>
              </a:rPr>
              <a:t>6</a:t>
            </a:r>
            <a:r>
              <a:rPr lang="ja-JP" altLang="en-US" dirty="0">
                <a:latin typeface="+mn-ea"/>
              </a:rPr>
              <a:t>条、「双方が当事国である国際条約に基づく義務」</a:t>
            </a:r>
            <a:r>
              <a:rPr lang="en-US" altLang="ja-JP" dirty="0">
                <a:latin typeface="+mn-ea"/>
              </a:rPr>
              <a:t/>
            </a:r>
            <a:br>
              <a:rPr lang="en-US" altLang="ja-JP" dirty="0">
                <a:latin typeface="+mn-ea"/>
              </a:rPr>
            </a:br>
            <a:r>
              <a:rPr lang="en-US" altLang="ja-JP" dirty="0">
                <a:latin typeface="+mn-ea"/>
              </a:rPr>
              <a:t/>
            </a:r>
            <a:br>
              <a:rPr lang="en-US" altLang="ja-JP" dirty="0">
                <a:latin typeface="+mn-ea"/>
              </a:rPr>
            </a:br>
            <a:r>
              <a:rPr lang="ja-JP" altLang="en-US" u="sng" dirty="0">
                <a:latin typeface="+mn-ea"/>
              </a:rPr>
              <a:t>ところが、未締約条約への加盟要求はない→</a:t>
            </a:r>
            <a:r>
              <a:rPr lang="en-US" altLang="ja-JP" u="sng" dirty="0">
                <a:latin typeface="+mn-ea"/>
              </a:rPr>
              <a:t>NPT</a:t>
            </a:r>
            <a:r>
              <a:rPr lang="ja-JP" altLang="en-US" u="sng" dirty="0">
                <a:latin typeface="+mn-ea"/>
              </a:rPr>
              <a:t>、 </a:t>
            </a:r>
            <a:r>
              <a:rPr lang="en-US" altLang="ja-JP" u="sng" dirty="0">
                <a:latin typeface="+mn-ea"/>
              </a:rPr>
              <a:t>CTBT</a:t>
            </a:r>
            <a:r>
              <a:rPr lang="ja-JP" altLang="en-US" u="sng" dirty="0">
                <a:latin typeface="+mn-ea"/>
              </a:rPr>
              <a:t>への加盟を求める文言はなし</a:t>
            </a:r>
            <a:endParaRPr lang="en-US" altLang="ja-JP" u="sng" dirty="0">
              <a:latin typeface="+mn-ea"/>
            </a:endParaRPr>
          </a:p>
        </p:txBody>
      </p:sp>
      <p:sp>
        <p:nvSpPr>
          <p:cNvPr id="5" name="スライド番号プレースホルダー 4"/>
          <p:cNvSpPr>
            <a:spLocks noGrp="1"/>
          </p:cNvSpPr>
          <p:nvPr>
            <p:ph type="sldNum" sz="quarter" idx="12"/>
          </p:nvPr>
        </p:nvSpPr>
        <p:spPr/>
        <p:txBody>
          <a:bodyPr/>
          <a:lstStyle/>
          <a:p>
            <a:fld id="{14186929-F812-074E-AC44-34113450D638}" type="slidenum">
              <a:rPr kumimoji="1" lang="ja-JP" altLang="en-US" smtClean="0"/>
              <a:t>6</a:t>
            </a:fld>
            <a:endParaRPr kumimoji="1" lang="ja-JP" altLang="en-US"/>
          </a:p>
        </p:txBody>
      </p:sp>
    </p:spTree>
    <p:extLst>
      <p:ext uri="{BB962C8B-B14F-4D97-AF65-F5344CB8AC3E}">
        <p14:creationId xmlns:p14="http://schemas.microsoft.com/office/powerpoint/2010/main" val="8594887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1" y="226032"/>
            <a:ext cx="10615772" cy="1325366"/>
          </a:xfrm>
        </p:spPr>
        <p:txBody>
          <a:bodyPr>
            <a:normAutofit/>
          </a:bodyPr>
          <a:lstStyle/>
          <a:p>
            <a:pPr algn="ctr"/>
            <a:r>
              <a:rPr lang="ja-JP" altLang="en-US" sz="4800" u="sng" dirty="0">
                <a:latin typeface="+mn-ea"/>
                <a:ea typeface="+mn-ea"/>
              </a:rPr>
              <a:t>＜２＞</a:t>
            </a:r>
            <a:r>
              <a:rPr lang="en-US" altLang="ja-JP" sz="4800" u="sng" dirty="0">
                <a:latin typeface="+mn-ea"/>
                <a:ea typeface="+mn-ea"/>
              </a:rPr>
              <a:t>『</a:t>
            </a:r>
            <a:r>
              <a:rPr lang="ja-JP" altLang="en-US" sz="4800" u="sng" dirty="0">
                <a:latin typeface="+mn-ea"/>
                <a:ea typeface="+mn-ea"/>
              </a:rPr>
              <a:t>協定</a:t>
            </a:r>
            <a:r>
              <a:rPr lang="en-US" altLang="ja-JP" sz="4800" u="sng" dirty="0">
                <a:latin typeface="+mn-ea"/>
                <a:ea typeface="+mn-ea"/>
              </a:rPr>
              <a:t>』</a:t>
            </a:r>
            <a:r>
              <a:rPr lang="ja-JP" altLang="en-US" sz="4800" u="sng" dirty="0">
                <a:latin typeface="+mn-ea"/>
                <a:ea typeface="+mn-ea"/>
              </a:rPr>
              <a:t>には「核実験」の文言なし</a:t>
            </a:r>
            <a:endParaRPr kumimoji="1" lang="ja-JP" altLang="en-US" sz="4800" u="sng" dirty="0">
              <a:latin typeface="+mn-ea"/>
              <a:ea typeface="+mn-ea"/>
            </a:endParaRPr>
          </a:p>
        </p:txBody>
      </p:sp>
      <p:sp>
        <p:nvSpPr>
          <p:cNvPr id="3" name="コンテンツ プレースホルダー 2"/>
          <p:cNvSpPr>
            <a:spLocks noGrp="1"/>
          </p:cNvSpPr>
          <p:nvPr>
            <p:ph idx="1"/>
          </p:nvPr>
        </p:nvSpPr>
        <p:spPr>
          <a:xfrm>
            <a:off x="685800" y="1551397"/>
            <a:ext cx="10615773" cy="4663666"/>
          </a:xfrm>
        </p:spPr>
        <p:txBody>
          <a:bodyPr>
            <a:noAutofit/>
          </a:bodyPr>
          <a:lstStyle/>
          <a:p>
            <a:pPr>
              <a:buFont typeface="Arial" charset="0"/>
              <a:buChar char="•"/>
            </a:pPr>
            <a:r>
              <a:rPr lang="en-US" altLang="ja-JP" sz="2400" b="1" dirty="0">
                <a:latin typeface="+mn-ea"/>
              </a:rPr>
              <a:t>『</a:t>
            </a:r>
            <a:r>
              <a:rPr lang="ja-JP" altLang="en-US" sz="2400" b="1" dirty="0">
                <a:latin typeface="+mn-ea"/>
              </a:rPr>
              <a:t>協定</a:t>
            </a:r>
            <a:r>
              <a:rPr lang="en-US" altLang="ja-JP" sz="2400" b="1" dirty="0">
                <a:latin typeface="+mn-ea"/>
              </a:rPr>
              <a:t>』</a:t>
            </a:r>
            <a:r>
              <a:rPr lang="ja-JP" altLang="en-US" sz="2400" b="1" dirty="0">
                <a:latin typeface="+mn-ea"/>
              </a:rPr>
              <a:t>第</a:t>
            </a:r>
            <a:r>
              <a:rPr lang="en-US" altLang="ja-JP" sz="2400" b="1" dirty="0">
                <a:latin typeface="+mn-ea"/>
              </a:rPr>
              <a:t>3</a:t>
            </a:r>
            <a:r>
              <a:rPr lang="ja-JP" altLang="en-US" sz="2400" b="1" dirty="0">
                <a:latin typeface="+mn-ea"/>
              </a:rPr>
              <a:t>条１、日本から協力提供された技術や資機材を「核爆発装置の研究・開発」に使うことを禁止</a:t>
            </a:r>
            <a:r>
              <a:rPr lang="ja-JP" altLang="en-US" sz="2400" b="1" dirty="0" smtClean="0">
                <a:latin typeface="+mn-ea"/>
              </a:rPr>
              <a:t>。</a:t>
            </a:r>
            <a:r>
              <a:rPr lang="en-US" altLang="ja-JP" sz="2400" b="1" dirty="0" smtClean="0">
                <a:latin typeface="+mn-ea"/>
              </a:rPr>
              <a:t/>
            </a:r>
            <a:br>
              <a:rPr lang="en-US" altLang="ja-JP" sz="2400" b="1" dirty="0" smtClean="0">
                <a:latin typeface="+mn-ea"/>
              </a:rPr>
            </a:br>
            <a:endParaRPr lang="en-US" altLang="ja-JP" sz="2400" b="1" dirty="0">
              <a:latin typeface="+mn-ea"/>
            </a:endParaRPr>
          </a:p>
          <a:p>
            <a:pPr>
              <a:buFont typeface="Arial" charset="0"/>
              <a:buChar char="•"/>
            </a:pPr>
            <a:r>
              <a:rPr lang="ja-JP" altLang="en-US" sz="2400" b="1" dirty="0">
                <a:latin typeface="+mn-ea"/>
              </a:rPr>
              <a:t>ところが</a:t>
            </a:r>
            <a:r>
              <a:rPr lang="en-US" altLang="ja-JP" sz="2400" b="1" dirty="0">
                <a:latin typeface="+mn-ea"/>
              </a:rPr>
              <a:t>『</a:t>
            </a:r>
            <a:r>
              <a:rPr lang="ja-JP" altLang="en-US" sz="2400" b="1" dirty="0">
                <a:latin typeface="+mn-ea"/>
              </a:rPr>
              <a:t>協定</a:t>
            </a:r>
            <a:r>
              <a:rPr lang="en-US" altLang="ja-JP" sz="2400" b="1" dirty="0">
                <a:latin typeface="+mn-ea"/>
              </a:rPr>
              <a:t>』 </a:t>
            </a:r>
            <a:r>
              <a:rPr lang="ja-JP" altLang="en-US" sz="2400" b="1" dirty="0">
                <a:latin typeface="+mn-ea"/>
              </a:rPr>
              <a:t>は、「核実験の際、協力停止」明言はもちろん、「核実験」の語句すらない</a:t>
            </a:r>
            <a:r>
              <a:rPr lang="ja-JP" altLang="en-US" sz="2400" b="1" dirty="0" smtClean="0">
                <a:latin typeface="+mn-ea"/>
              </a:rPr>
              <a:t>。</a:t>
            </a:r>
            <a:r>
              <a:rPr lang="en-US" altLang="ja-JP" sz="2400" b="1" dirty="0" smtClean="0">
                <a:latin typeface="+mn-ea"/>
              </a:rPr>
              <a:t/>
            </a:r>
            <a:br>
              <a:rPr lang="en-US" altLang="ja-JP" sz="2400" b="1" dirty="0" smtClean="0">
                <a:latin typeface="+mn-ea"/>
              </a:rPr>
            </a:br>
            <a:endParaRPr lang="en-US" altLang="ja-JP" sz="2400" b="1" dirty="0">
              <a:latin typeface="+mn-ea"/>
            </a:endParaRPr>
          </a:p>
          <a:p>
            <a:pPr>
              <a:buFont typeface="Arial" charset="0"/>
              <a:buChar char="•"/>
            </a:pPr>
            <a:r>
              <a:rPr lang="ja-JP" altLang="en-US" sz="2400" b="1" dirty="0">
                <a:latin typeface="+mn-ea"/>
              </a:rPr>
              <a:t>安倍総理が述べた「核実験」は何を示すのか不明。</a:t>
            </a:r>
          </a:p>
          <a:p>
            <a:pPr marL="0" indent="0" algn="ctr">
              <a:buNone/>
            </a:pPr>
            <a:r>
              <a:rPr lang="ja-JP" altLang="en-US" sz="2400" b="1" dirty="0">
                <a:latin typeface="+mn-ea"/>
              </a:rPr>
              <a:t>ーーー</a:t>
            </a:r>
            <a:r>
              <a:rPr lang="en-US" altLang="ja-JP" sz="2400" b="1" dirty="0">
                <a:latin typeface="+mn-ea"/>
              </a:rPr>
              <a:t>2016</a:t>
            </a:r>
            <a:r>
              <a:rPr lang="ja-JP" altLang="en-US" sz="2400" b="1" dirty="0">
                <a:latin typeface="+mn-ea"/>
              </a:rPr>
              <a:t>年</a:t>
            </a:r>
            <a:r>
              <a:rPr lang="en-US" altLang="ja-JP" sz="2400" b="1" dirty="0">
                <a:latin typeface="+mn-ea"/>
              </a:rPr>
              <a:t>1</a:t>
            </a:r>
            <a:r>
              <a:rPr lang="ja-JP" altLang="en-US" sz="2400" b="1" dirty="0">
                <a:latin typeface="+mn-ea"/>
              </a:rPr>
              <a:t>月</a:t>
            </a:r>
            <a:r>
              <a:rPr lang="en-US" altLang="ja-JP" sz="2400" b="1" dirty="0">
                <a:latin typeface="+mn-ea"/>
              </a:rPr>
              <a:t>6</a:t>
            </a:r>
            <a:r>
              <a:rPr lang="ja-JP" altLang="en-US" sz="2400" b="1" dirty="0">
                <a:latin typeface="+mn-ea"/>
              </a:rPr>
              <a:t>日衆議院本会議、岡田議員への安倍総理答弁ーーー</a:t>
            </a:r>
            <a:endParaRPr lang="en-US" altLang="ja-JP" sz="2400" b="1" dirty="0">
              <a:latin typeface="+mn-ea"/>
            </a:endParaRPr>
          </a:p>
          <a:p>
            <a:pPr marL="0" indent="0" algn="just">
              <a:buNone/>
            </a:pPr>
            <a:r>
              <a:rPr lang="ja-JP" altLang="en-US" sz="2400" b="1" dirty="0">
                <a:latin typeface="+mn-ea"/>
              </a:rPr>
              <a:t>「仮にインドが核実験を行った場合には、日本からの協力を停止します。稼働中または建設中の原子力発電所にかかわる協力の扱いについても、このような我が国の立場を踏まえて交渉してきています。」</a:t>
            </a:r>
          </a:p>
          <a:p>
            <a:endParaRPr kumimoji="1" lang="ja-JP" altLang="en-US" sz="2400" b="1" dirty="0"/>
          </a:p>
        </p:txBody>
      </p:sp>
      <p:sp>
        <p:nvSpPr>
          <p:cNvPr id="5" name="スライド番号プレースホルダー 4"/>
          <p:cNvSpPr>
            <a:spLocks noGrp="1"/>
          </p:cNvSpPr>
          <p:nvPr>
            <p:ph type="sldNum" sz="quarter" idx="12"/>
          </p:nvPr>
        </p:nvSpPr>
        <p:spPr/>
        <p:txBody>
          <a:bodyPr/>
          <a:lstStyle/>
          <a:p>
            <a:fld id="{14186929-F812-074E-AC44-34113450D638}" type="slidenum">
              <a:rPr kumimoji="1" lang="ja-JP" altLang="en-US" smtClean="0"/>
              <a:t>7</a:t>
            </a:fld>
            <a:endParaRPr kumimoji="1" lang="ja-JP" altLang="en-US"/>
          </a:p>
        </p:txBody>
      </p:sp>
    </p:spTree>
    <p:extLst>
      <p:ext uri="{BB962C8B-B14F-4D97-AF65-F5344CB8AC3E}">
        <p14:creationId xmlns:p14="http://schemas.microsoft.com/office/powerpoint/2010/main" val="3747859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215758"/>
            <a:ext cx="10708239" cy="1530850"/>
          </a:xfrm>
        </p:spPr>
        <p:txBody>
          <a:bodyPr>
            <a:normAutofit/>
          </a:bodyPr>
          <a:lstStyle/>
          <a:p>
            <a:r>
              <a:rPr kumimoji="1" lang="ja-JP" altLang="en-US" sz="4800" u="sng" dirty="0" smtClean="0"/>
              <a:t>＜３＞</a:t>
            </a:r>
            <a:r>
              <a:rPr kumimoji="1" lang="ja-JP" altLang="en-US" sz="4800" u="sng" dirty="0"/>
              <a:t>再処理と濃縮を全面事前同意</a:t>
            </a:r>
          </a:p>
        </p:txBody>
      </p:sp>
      <p:sp>
        <p:nvSpPr>
          <p:cNvPr id="3" name="コンテンツ プレースホルダー 2"/>
          <p:cNvSpPr>
            <a:spLocks noGrp="1"/>
          </p:cNvSpPr>
          <p:nvPr>
            <p:ph idx="1"/>
          </p:nvPr>
        </p:nvSpPr>
        <p:spPr>
          <a:xfrm>
            <a:off x="685800" y="1746608"/>
            <a:ext cx="10394707" cy="4225567"/>
          </a:xfrm>
        </p:spPr>
        <p:txBody>
          <a:bodyPr>
            <a:normAutofit/>
          </a:bodyPr>
          <a:lstStyle/>
          <a:p>
            <a:pPr algn="just">
              <a:buFont typeface="Arial" charset="0"/>
              <a:buChar char="•"/>
            </a:pPr>
            <a:r>
              <a:rPr lang="en-US" altLang="ja-JP" sz="2400" b="1" dirty="0">
                <a:latin typeface="+mn-ea"/>
              </a:rPr>
              <a:t>『</a:t>
            </a:r>
            <a:r>
              <a:rPr lang="ja-JP" altLang="en-US" sz="2400" b="1" dirty="0">
                <a:latin typeface="+mn-ea"/>
              </a:rPr>
              <a:t>協定</a:t>
            </a:r>
            <a:r>
              <a:rPr lang="en-US" altLang="ja-JP" sz="2400" b="1" dirty="0">
                <a:latin typeface="+mn-ea"/>
              </a:rPr>
              <a:t>』</a:t>
            </a:r>
            <a:r>
              <a:rPr lang="ja-JP" altLang="en-US" sz="2400" b="1" dirty="0">
                <a:latin typeface="+mn-ea"/>
              </a:rPr>
              <a:t>第</a:t>
            </a:r>
            <a:r>
              <a:rPr lang="en-US" altLang="ja-JP" sz="2400" b="1" dirty="0">
                <a:latin typeface="+mn-ea"/>
              </a:rPr>
              <a:t>11</a:t>
            </a:r>
            <a:r>
              <a:rPr lang="ja-JP" altLang="en-US" sz="2400" b="1" dirty="0">
                <a:latin typeface="+mn-ea"/>
              </a:rPr>
              <a:t>条、使用済核燃料の再処理→「包括的事前同意」（事前に完全同意）、印米と同じ→</a:t>
            </a:r>
            <a:r>
              <a:rPr kumimoji="1" lang="ja-JP" altLang="en-US" sz="2400" b="1" dirty="0">
                <a:latin typeface="+mn-ea"/>
              </a:rPr>
              <a:t>日本が従来締結した協定とは、大きく異なる</a:t>
            </a:r>
            <a:endParaRPr kumimoji="1" lang="en-US" altLang="ja-JP" sz="2400" b="1" dirty="0">
              <a:latin typeface="+mn-ea"/>
            </a:endParaRPr>
          </a:p>
          <a:p>
            <a:pPr marL="0" indent="0">
              <a:buNone/>
            </a:pPr>
            <a:r>
              <a:rPr lang="ja-JP" altLang="en-US" sz="2400" b="1" dirty="0">
                <a:latin typeface="+mn-ea"/>
              </a:rPr>
              <a:t>日本とヨルダン、</a:t>
            </a:r>
            <a:r>
              <a:rPr lang="en-US" altLang="ja-JP" sz="2400" b="1" dirty="0" smtClean="0">
                <a:latin typeface="+mn-ea"/>
              </a:rPr>
              <a:t>UAE</a:t>
            </a:r>
            <a:r>
              <a:rPr lang="ja-JP" altLang="en-US" sz="2400" b="1" dirty="0" smtClean="0">
                <a:latin typeface="+mn-ea"/>
              </a:rPr>
              <a:t>、ベトナム</a:t>
            </a:r>
            <a:r>
              <a:rPr lang="ja-JP" altLang="en-US" sz="2400" b="1" dirty="0">
                <a:latin typeface="+mn-ea"/>
              </a:rPr>
              <a:t>：両国の同意がなければ、濃縮され、再処理されない</a:t>
            </a:r>
            <a:endParaRPr lang="en-US" altLang="ja-JP" sz="2400" b="1" dirty="0">
              <a:latin typeface="+mn-ea"/>
            </a:endParaRPr>
          </a:p>
          <a:p>
            <a:pPr marL="0" indent="0">
              <a:buNone/>
            </a:pPr>
            <a:r>
              <a:rPr kumimoji="1" lang="ja-JP" altLang="en-US" sz="2400" b="1" dirty="0">
                <a:latin typeface="+mn-ea"/>
              </a:rPr>
              <a:t>日本とトルコ：書面合意する場合に限り、濃縮し再処理することが</a:t>
            </a:r>
            <a:r>
              <a:rPr kumimoji="1" lang="ja-JP" altLang="en-US" sz="2400" b="1" dirty="0" smtClean="0">
                <a:latin typeface="+mn-ea"/>
              </a:rPr>
              <a:t>できる</a:t>
            </a:r>
            <a:endParaRPr kumimoji="1" lang="en-US" altLang="ja-JP" sz="2400" b="1" dirty="0" smtClean="0">
              <a:latin typeface="+mn-ea"/>
            </a:endParaRPr>
          </a:p>
          <a:p>
            <a:pPr marL="0" indent="0" algn="ctr">
              <a:buNone/>
            </a:pPr>
            <a:r>
              <a:rPr kumimoji="1" lang="ja-JP" altLang="en-US" sz="2400" b="1" dirty="0" smtClean="0">
                <a:solidFill>
                  <a:srgbClr val="FF0000"/>
                </a:solidFill>
                <a:latin typeface="+mn-ea"/>
              </a:rPr>
              <a:t>＜インドがこの協定で勝ち取った最大成果であろう＞</a:t>
            </a:r>
            <a:endParaRPr kumimoji="1" lang="en-US" altLang="ja-JP" sz="2400" b="1" dirty="0" smtClean="0">
              <a:solidFill>
                <a:srgbClr val="FF0000"/>
              </a:solidFill>
              <a:latin typeface="+mn-ea"/>
            </a:endParaRPr>
          </a:p>
          <a:p>
            <a:pPr marL="0" indent="0" algn="ctr">
              <a:buNone/>
            </a:pPr>
            <a:r>
              <a:rPr lang="ja-JP" altLang="en-US" sz="2400" b="1" dirty="0" smtClean="0">
                <a:solidFill>
                  <a:srgbClr val="FF0000"/>
                </a:solidFill>
                <a:latin typeface="+mn-ea"/>
              </a:rPr>
              <a:t>日米交渉での日本の最大目標→「アメリカから拒否権を奪いとる」</a:t>
            </a:r>
            <a:endParaRPr kumimoji="1" lang="en-US" altLang="ja-JP" sz="2400" b="1" dirty="0" smtClean="0">
              <a:solidFill>
                <a:srgbClr val="FF0000"/>
              </a:solidFill>
              <a:latin typeface="+mn-ea"/>
            </a:endParaRPr>
          </a:p>
          <a:p>
            <a:pPr>
              <a:buFont typeface="Arial" charset="0"/>
              <a:buChar char="•"/>
            </a:pPr>
            <a:r>
              <a:rPr lang="ja-JP" altLang="en-US" sz="2400" b="1" dirty="0" smtClean="0">
                <a:latin typeface="+mn-ea"/>
              </a:rPr>
              <a:t>ウラン</a:t>
            </a:r>
            <a:r>
              <a:rPr lang="en-US" altLang="ja-JP" sz="2400" b="1" dirty="0">
                <a:latin typeface="+mn-ea"/>
              </a:rPr>
              <a:t>235</a:t>
            </a:r>
            <a:r>
              <a:rPr lang="ja-JP" altLang="en-US" sz="2400" b="1" dirty="0">
                <a:latin typeface="+mn-ea"/>
              </a:rPr>
              <a:t>の濃縮度</a:t>
            </a:r>
            <a:r>
              <a:rPr lang="en-US" altLang="ja-JP" sz="2400" b="1" dirty="0">
                <a:latin typeface="+mn-ea"/>
              </a:rPr>
              <a:t>20</a:t>
            </a:r>
            <a:r>
              <a:rPr lang="ja-JP" altLang="en-US" sz="2400" b="1" dirty="0">
                <a:latin typeface="+mn-ea"/>
              </a:rPr>
              <a:t>％未満まで濃縮を認めた→施設増設も可能</a:t>
            </a:r>
            <a:endParaRPr lang="en-US" altLang="ja-JP" sz="2400" b="1" dirty="0">
              <a:latin typeface="+mn-ea"/>
            </a:endParaRPr>
          </a:p>
          <a:p>
            <a:pPr>
              <a:buFont typeface="Arial" charset="0"/>
              <a:buChar char="•"/>
            </a:pPr>
            <a:r>
              <a:rPr lang="ja-JP" altLang="en-US" sz="2400" b="1" dirty="0">
                <a:latin typeface="+mn-ea"/>
              </a:rPr>
              <a:t>将来には核兵器の製造に直結の高濃縮ウラン</a:t>
            </a:r>
            <a:r>
              <a:rPr lang="ja-JP" altLang="en-US" sz="2400" b="1" dirty="0" smtClean="0">
                <a:latin typeface="+mn-ea"/>
              </a:rPr>
              <a:t>（</a:t>
            </a:r>
            <a:r>
              <a:rPr lang="en-US" altLang="ja-JP" sz="2400" b="1" dirty="0">
                <a:latin typeface="+mn-ea"/>
              </a:rPr>
              <a:t>20</a:t>
            </a:r>
            <a:r>
              <a:rPr lang="ja-JP" altLang="en-US" sz="2400" b="1" dirty="0">
                <a:latin typeface="+mn-ea"/>
              </a:rPr>
              <a:t>％以上）製造は、日本が同意すれば可能</a:t>
            </a:r>
            <a:endParaRPr kumimoji="1" lang="ja-JP" altLang="en-US" sz="2400" b="1" dirty="0">
              <a:latin typeface="+mn-ea"/>
            </a:endParaRPr>
          </a:p>
        </p:txBody>
      </p:sp>
      <p:sp>
        <p:nvSpPr>
          <p:cNvPr id="5" name="スライド番号プレースホルダー 4"/>
          <p:cNvSpPr>
            <a:spLocks noGrp="1"/>
          </p:cNvSpPr>
          <p:nvPr>
            <p:ph type="sldNum" sz="quarter" idx="12"/>
          </p:nvPr>
        </p:nvSpPr>
        <p:spPr/>
        <p:txBody>
          <a:bodyPr/>
          <a:lstStyle/>
          <a:p>
            <a:fld id="{14186929-F812-074E-AC44-34113450D638}" type="slidenum">
              <a:rPr kumimoji="1" lang="ja-JP" altLang="en-US" smtClean="0"/>
              <a:t>8</a:t>
            </a:fld>
            <a:endParaRPr kumimoji="1" lang="ja-JP" altLang="en-US"/>
          </a:p>
        </p:txBody>
      </p:sp>
    </p:spTree>
    <p:extLst>
      <p:ext uri="{BB962C8B-B14F-4D97-AF65-F5344CB8AC3E}">
        <p14:creationId xmlns:p14="http://schemas.microsoft.com/office/powerpoint/2010/main" val="477633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2176" y="308226"/>
            <a:ext cx="10630507" cy="1529540"/>
          </a:xfrm>
        </p:spPr>
        <p:txBody>
          <a:bodyPr>
            <a:noAutofit/>
          </a:bodyPr>
          <a:lstStyle/>
          <a:p>
            <a:pPr algn="ctr"/>
            <a:r>
              <a:rPr kumimoji="1" lang="ja-JP" altLang="en-US" sz="4800" dirty="0" smtClean="0">
                <a:latin typeface="+mj-ea"/>
              </a:rPr>
              <a:t>＜４＞</a:t>
            </a:r>
            <a:r>
              <a:rPr kumimoji="1" lang="ja-JP" altLang="en-US" sz="4800" dirty="0">
                <a:latin typeface="+mj-ea"/>
              </a:rPr>
              <a:t>ミサイル開発・臨界前実験</a:t>
            </a:r>
            <a:r>
              <a:rPr kumimoji="1" lang="en-US" altLang="ja-JP" sz="4800" dirty="0">
                <a:latin typeface="+mj-ea"/>
              </a:rPr>
              <a:t/>
            </a:r>
            <a:br>
              <a:rPr kumimoji="1" lang="en-US" altLang="ja-JP" sz="4800" dirty="0">
                <a:latin typeface="+mj-ea"/>
              </a:rPr>
            </a:br>
            <a:r>
              <a:rPr lang="ja-JP" altLang="en-US" sz="4800" u="sng" dirty="0">
                <a:latin typeface="+mj-ea"/>
              </a:rPr>
              <a:t>歯止めなし</a:t>
            </a:r>
            <a:endParaRPr kumimoji="1" lang="ja-JP" altLang="en-US" sz="4800" u="sng" dirty="0">
              <a:latin typeface="+mj-ea"/>
            </a:endParaRPr>
          </a:p>
        </p:txBody>
      </p:sp>
      <p:sp>
        <p:nvSpPr>
          <p:cNvPr id="3" name="コンテンツ プレースホルダー 2"/>
          <p:cNvSpPr>
            <a:spLocks noGrp="1"/>
          </p:cNvSpPr>
          <p:nvPr>
            <p:ph idx="1"/>
          </p:nvPr>
        </p:nvSpPr>
        <p:spPr>
          <a:xfrm>
            <a:off x="771526" y="2057400"/>
            <a:ext cx="10582274" cy="3914775"/>
          </a:xfrm>
        </p:spPr>
        <p:txBody>
          <a:bodyPr>
            <a:normAutofit/>
          </a:bodyPr>
          <a:lstStyle/>
          <a:p>
            <a:pPr>
              <a:buFont typeface="Arial" charset="0"/>
              <a:buChar char="•"/>
            </a:pPr>
            <a:r>
              <a:rPr lang="ja-JP" altLang="en-US" dirty="0">
                <a:latin typeface="+mn-ea"/>
              </a:rPr>
              <a:t>核兵器運搬手段の一つ「核ミサイル」開発・実験については、取り決め</a:t>
            </a:r>
            <a:r>
              <a:rPr lang="ja-JP" altLang="en-US" dirty="0" smtClean="0">
                <a:latin typeface="+mn-ea"/>
              </a:rPr>
              <a:t>なし</a:t>
            </a:r>
            <a:endParaRPr lang="en-US" altLang="ja-JP" dirty="0">
              <a:latin typeface="+mn-ea"/>
            </a:endParaRPr>
          </a:p>
          <a:p>
            <a:pPr marL="0" indent="0">
              <a:buNone/>
            </a:pPr>
            <a:r>
              <a:rPr lang="ja-JP" altLang="en-US" dirty="0" smtClean="0">
                <a:latin typeface="+mn-ea"/>
              </a:rPr>
              <a:t>インド</a:t>
            </a:r>
            <a:r>
              <a:rPr lang="ja-JP" altLang="en-US" dirty="0">
                <a:latin typeface="+mn-ea"/>
              </a:rPr>
              <a:t>が「核ミサイル」開発実験を継続した場合、日本側の「抑制」内容なし</a:t>
            </a:r>
            <a:r>
              <a:rPr lang="en-US" altLang="ja-JP" dirty="0">
                <a:latin typeface="+mn-ea"/>
              </a:rPr>
              <a:t/>
            </a:r>
            <a:br>
              <a:rPr lang="en-US" altLang="ja-JP" dirty="0">
                <a:latin typeface="+mn-ea"/>
              </a:rPr>
            </a:br>
            <a:r>
              <a:rPr lang="ja-JP" altLang="en-US" dirty="0">
                <a:latin typeface="+mn-ea"/>
              </a:rPr>
              <a:t>→インドは自由に「核ミサイル」開発実験を大規模に</a:t>
            </a:r>
            <a:r>
              <a:rPr lang="ja-JP" altLang="en-US" dirty="0" smtClean="0">
                <a:latin typeface="+mn-ea"/>
              </a:rPr>
              <a:t>できる</a:t>
            </a:r>
            <a:endParaRPr lang="en-US" altLang="ja-JP" dirty="0">
              <a:latin typeface="+mn-ea"/>
            </a:endParaRPr>
          </a:p>
          <a:p>
            <a:pPr>
              <a:buFont typeface="Arial" charset="0"/>
              <a:buChar char="•"/>
            </a:pPr>
            <a:r>
              <a:rPr lang="ja-JP" altLang="en-US" dirty="0">
                <a:latin typeface="+mn-ea"/>
              </a:rPr>
              <a:t>臨界前核実験については、言及・取り決め</a:t>
            </a:r>
            <a:r>
              <a:rPr lang="ja-JP" altLang="en-US" dirty="0" smtClean="0">
                <a:latin typeface="+mn-ea"/>
              </a:rPr>
              <a:t>なし</a:t>
            </a:r>
            <a:r>
              <a:rPr lang="en-US" altLang="ja-JP" dirty="0">
                <a:latin typeface="+mn-ea"/>
              </a:rPr>
              <a:t/>
            </a:r>
            <a:br>
              <a:rPr lang="en-US" altLang="ja-JP" dirty="0">
                <a:latin typeface="+mn-ea"/>
              </a:rPr>
            </a:br>
            <a:r>
              <a:rPr lang="ja-JP" altLang="en-US" dirty="0">
                <a:latin typeface="+mn-ea"/>
              </a:rPr>
              <a:t>臨界前核実験：核兵器の</a:t>
            </a:r>
            <a:r>
              <a:rPr lang="ja-JP" altLang="en-US" dirty="0" smtClean="0">
                <a:latin typeface="+mn-ea"/>
              </a:rPr>
              <a:t>新開発</a:t>
            </a:r>
            <a:r>
              <a:rPr lang="ja-JP" altLang="en-US" dirty="0">
                <a:latin typeface="+mn-ea"/>
              </a:rPr>
              <a:t>や性能維持の</a:t>
            </a:r>
            <a:r>
              <a:rPr lang="ja-JP" altLang="en-US" dirty="0" smtClean="0">
                <a:latin typeface="+mn-ea"/>
              </a:rPr>
              <a:t>ため核</a:t>
            </a:r>
            <a:r>
              <a:rPr lang="ja-JP" altLang="en-US" dirty="0">
                <a:latin typeface="+mn-ea"/>
              </a:rPr>
              <a:t>物質を臨界状態に至らない条件に設定して行う核実験→インドは実施可能性あり</a:t>
            </a:r>
            <a:endParaRPr lang="en-US" altLang="ja-JP" dirty="0"/>
          </a:p>
        </p:txBody>
      </p:sp>
      <p:sp>
        <p:nvSpPr>
          <p:cNvPr id="5" name="スライド番号プレースホルダー 4"/>
          <p:cNvSpPr>
            <a:spLocks noGrp="1"/>
          </p:cNvSpPr>
          <p:nvPr>
            <p:ph type="sldNum" sz="quarter" idx="12"/>
          </p:nvPr>
        </p:nvSpPr>
        <p:spPr/>
        <p:txBody>
          <a:bodyPr/>
          <a:lstStyle/>
          <a:p>
            <a:fld id="{14186929-F812-074E-AC44-34113450D638}" type="slidenum">
              <a:rPr kumimoji="1" lang="ja-JP" altLang="en-US" smtClean="0"/>
              <a:t>9</a:t>
            </a:fld>
            <a:endParaRPr kumimoji="1" lang="ja-JP" altLang="en-US"/>
          </a:p>
        </p:txBody>
      </p:sp>
    </p:spTree>
    <p:extLst>
      <p:ext uri="{BB962C8B-B14F-4D97-AF65-F5344CB8AC3E}">
        <p14:creationId xmlns:p14="http://schemas.microsoft.com/office/powerpoint/2010/main" val="830959664"/>
      </p:ext>
    </p:extLst>
  </p:cSld>
  <p:clrMapOvr>
    <a:masterClrMapping/>
  </p:clrMapOvr>
  <p:timing>
    <p:tnLst>
      <p:par>
        <p:cTn id="1" dur="indefinite" restart="never" nodeType="tmRoot"/>
      </p:par>
    </p:tnLst>
  </p:timing>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Yu Gothic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Yu Gothic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277</TotalTime>
  <Words>522</Words>
  <Application>Microsoft Office PowerPoint</Application>
  <PresentationFormat>ユーザー設定</PresentationFormat>
  <Paragraphs>82</Paragraphs>
  <Slides>11</Slides>
  <Notes>2</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ホワイト</vt:lpstr>
      <vt:lpstr>日印原子力協定の問題点 ～原発輸出と核兵器増産～</vt:lpstr>
      <vt:lpstr>「日印原子力協力協定」をなぜ署名か？</vt:lpstr>
      <vt:lpstr>PowerPoint プレゼンテーション</vt:lpstr>
      <vt:lpstr>協定の最重要問題−１</vt:lpstr>
      <vt:lpstr>協定の最重要問題−２</vt:lpstr>
      <vt:lpstr>＜１＞インドにNPT締約を求めず、 未締約を認める協定</vt:lpstr>
      <vt:lpstr>＜２＞『協定』には「核実験」の文言なし</vt:lpstr>
      <vt:lpstr>＜３＞再処理と濃縮を全面事前同意</vt:lpstr>
      <vt:lpstr>＜４＞ミサイル開発・臨界前実験 歯止めなし</vt:lpstr>
      <vt:lpstr>＜６＞再核実験に関する対応変化</vt:lpstr>
      <vt:lpstr>＜７＞まとめ</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日印原子力協力協定検討会 ～問題点を暴く～</dc:title>
  <dc:creator>福永 正明 Fukunaga Masaaki</dc:creator>
  <cp:lastModifiedBy>yasuji</cp:lastModifiedBy>
  <cp:revision>41</cp:revision>
  <cp:lastPrinted>2017-01-08T08:13:17Z</cp:lastPrinted>
  <dcterms:created xsi:type="dcterms:W3CDTF">2016-11-27T02:58:53Z</dcterms:created>
  <dcterms:modified xsi:type="dcterms:W3CDTF">2017-01-08T08:14:39Z</dcterms:modified>
</cp:coreProperties>
</file>